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73" r:id="rId4"/>
    <p:sldId id="272" r:id="rId5"/>
    <p:sldId id="276" r:id="rId6"/>
    <p:sldId id="278" r:id="rId7"/>
    <p:sldId id="279" r:id="rId8"/>
    <p:sldId id="280" r:id="rId9"/>
    <p:sldId id="281" r:id="rId10"/>
    <p:sldId id="282" r:id="rId11"/>
    <p:sldId id="283" r:id="rId12"/>
    <p:sldId id="284" r:id="rId13"/>
    <p:sldId id="285" r:id="rId14"/>
    <p:sldId id="286" r:id="rId15"/>
    <p:sldId id="287" r:id="rId16"/>
    <p:sldId id="293" r:id="rId17"/>
    <p:sldId id="294" r:id="rId18"/>
    <p:sldId id="295" r:id="rId19"/>
    <p:sldId id="296" r:id="rId20"/>
    <p:sldId id="297" r:id="rId21"/>
    <p:sldId id="271" r:id="rId22"/>
    <p:sldId id="270" r:id="rId23"/>
    <p:sldId id="269" r:id="rId24"/>
    <p:sldId id="268" r:id="rId25"/>
    <p:sldId id="267" r:id="rId26"/>
    <p:sldId id="266" r:id="rId27"/>
    <p:sldId id="265" r:id="rId28"/>
    <p:sldId id="264" r:id="rId29"/>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3354"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ußzeilenplatzhalter 3"/>
          <p:cNvSpPr>
            <a:spLocks noGrp="1"/>
          </p:cNvSpPr>
          <p:nvPr>
            <p:ph type="ftr" sz="quarter" idx="2"/>
          </p:nvPr>
        </p:nvSpPr>
        <p:spPr>
          <a:xfrm>
            <a:off x="1" y="9721740"/>
            <a:ext cx="3076363" cy="511241"/>
          </a:xfrm>
          <a:prstGeom prst="rect">
            <a:avLst/>
          </a:prstGeom>
        </p:spPr>
        <p:txBody>
          <a:bodyPr vert="horz" lIns="94303" tIns="47152" rIns="94303" bIns="47152" rtlCol="0" anchor="b"/>
          <a:lstStyle>
            <a:lvl1pPr algn="l">
              <a:defRPr sz="1200"/>
            </a:lvl1pPr>
          </a:lstStyle>
          <a:p>
            <a:endParaRPr lang="de-AT"/>
          </a:p>
        </p:txBody>
      </p:sp>
      <p:sp>
        <p:nvSpPr>
          <p:cNvPr id="5" name="Foliennummernplatzhalter 4"/>
          <p:cNvSpPr>
            <a:spLocks noGrp="1"/>
          </p:cNvSpPr>
          <p:nvPr>
            <p:ph type="sldNum" sz="quarter" idx="3"/>
          </p:nvPr>
        </p:nvSpPr>
        <p:spPr>
          <a:xfrm>
            <a:off x="4021295" y="9721740"/>
            <a:ext cx="3076363" cy="511241"/>
          </a:xfrm>
          <a:prstGeom prst="rect">
            <a:avLst/>
          </a:prstGeom>
        </p:spPr>
        <p:txBody>
          <a:bodyPr vert="horz" lIns="94303" tIns="47152" rIns="94303" bIns="47152" rtlCol="0" anchor="b"/>
          <a:lstStyle>
            <a:lvl1pPr algn="r">
              <a:defRPr sz="1200"/>
            </a:lvl1pPr>
          </a:lstStyle>
          <a:p>
            <a:fld id="{36E8BA9C-B08C-4027-89B6-4167A57CC46B}" type="slidenum">
              <a:rPr lang="de-AT" smtClean="0"/>
              <a:pPr/>
              <a:t>‹Nr.›</a:t>
            </a:fld>
            <a:endParaRPr lang="de-AT"/>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de-AT"/>
          </a:p>
        </p:txBody>
      </p:sp>
      <p:sp>
        <p:nvSpPr>
          <p:cNvPr id="3" name="Datumsplatzhalter 2"/>
          <p:cNvSpPr>
            <a:spLocks noGrp="1"/>
          </p:cNvSpPr>
          <p:nvPr>
            <p:ph type="dt" idx="1"/>
          </p:nvPr>
        </p:nvSpPr>
        <p:spPr>
          <a:xfrm>
            <a:off x="4020506" y="0"/>
            <a:ext cx="3077137" cy="512304"/>
          </a:xfrm>
          <a:prstGeom prst="rect">
            <a:avLst/>
          </a:prstGeom>
        </p:spPr>
        <p:txBody>
          <a:bodyPr vert="horz" lIns="94768" tIns="47384" rIns="94768" bIns="47384" rtlCol="0"/>
          <a:lstStyle>
            <a:lvl1pPr algn="r">
              <a:defRPr sz="1200"/>
            </a:lvl1pPr>
          </a:lstStyle>
          <a:p>
            <a:fld id="{4F60A21F-D52C-48E4-BBC9-1FEEF3718CF9}" type="datetimeFigureOut">
              <a:rPr lang="de-AT" smtClean="0"/>
              <a:pPr/>
              <a:t>02.06.2014</a:t>
            </a:fld>
            <a:endParaRPr lang="de-AT"/>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endParaRPr lang="de-AT"/>
          </a:p>
        </p:txBody>
      </p:sp>
      <p:sp>
        <p:nvSpPr>
          <p:cNvPr id="5" name="Notizenplatzhalter 4"/>
          <p:cNvSpPr>
            <a:spLocks noGrp="1"/>
          </p:cNvSpPr>
          <p:nvPr>
            <p:ph type="body" sz="quarter" idx="3"/>
          </p:nvPr>
        </p:nvSpPr>
        <p:spPr>
          <a:xfrm>
            <a:off x="709599" y="4861155"/>
            <a:ext cx="5680103" cy="4605821"/>
          </a:xfrm>
          <a:prstGeom prst="rect">
            <a:avLst/>
          </a:prstGeom>
        </p:spPr>
        <p:txBody>
          <a:bodyPr vert="horz" lIns="94768" tIns="47384" rIns="94768" bIns="47384"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9720673"/>
            <a:ext cx="3077137" cy="512303"/>
          </a:xfrm>
          <a:prstGeom prst="rect">
            <a:avLst/>
          </a:prstGeom>
        </p:spPr>
        <p:txBody>
          <a:bodyPr vert="horz" lIns="94768" tIns="47384" rIns="94768" bIns="47384" rtlCol="0" anchor="b"/>
          <a:lstStyle>
            <a:lvl1pPr algn="l">
              <a:defRPr sz="1200"/>
            </a:lvl1pPr>
          </a:lstStyle>
          <a:p>
            <a:endParaRPr lang="de-AT"/>
          </a:p>
        </p:txBody>
      </p:sp>
      <p:sp>
        <p:nvSpPr>
          <p:cNvPr id="7" name="Foliennummernplatzhalter 6"/>
          <p:cNvSpPr>
            <a:spLocks noGrp="1"/>
          </p:cNvSpPr>
          <p:nvPr>
            <p:ph type="sldNum" sz="quarter" idx="5"/>
          </p:nvPr>
        </p:nvSpPr>
        <p:spPr>
          <a:xfrm>
            <a:off x="4020506" y="9720673"/>
            <a:ext cx="3077137" cy="512303"/>
          </a:xfrm>
          <a:prstGeom prst="rect">
            <a:avLst/>
          </a:prstGeom>
        </p:spPr>
        <p:txBody>
          <a:bodyPr vert="horz" lIns="94768" tIns="47384" rIns="94768" bIns="47384" rtlCol="0" anchor="b"/>
          <a:lstStyle>
            <a:lvl1pPr algn="r">
              <a:defRPr sz="1200"/>
            </a:lvl1pPr>
          </a:lstStyle>
          <a:p>
            <a:fld id="{22027763-BBDA-4459-8E89-1F69747641DC}" type="slidenum">
              <a:rPr lang="de-AT" smtClean="0"/>
              <a:pPr/>
              <a:t>‹Nr.›</a:t>
            </a:fld>
            <a:endParaRPr lang="de-AT"/>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59551431-AE5C-4ABA-9D77-1F6D2D5E2EB4}" type="datetime1">
              <a:rPr lang="de-AT" smtClean="0"/>
              <a:pPr/>
              <a:t>02.06.2014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F9010278-EA8C-4F9C-B7B7-B7AB81B3A899}" type="datetime1">
              <a:rPr lang="de-AT" smtClean="0"/>
              <a:pPr/>
              <a:t>02.06.2014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5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6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7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8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9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0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0F3AF764-AF9E-43E9-8FBC-CF1019C0F907}" type="datetime1">
              <a:rPr lang="de-AT" smtClean="0"/>
              <a:pPr/>
              <a:t>02.06.2014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2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3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4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0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2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22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23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24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056161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E5C58C0C-D1A3-451E-814E-15BA60790879}" type="datetime1">
              <a:rPr lang="de-AT" smtClean="0"/>
              <a:pPr/>
              <a:t>02.06.2014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9F56C365-5E0B-4E3F-9C45-3024544976B7}" type="datetime1">
              <a:rPr lang="de-AT" smtClean="0"/>
              <a:pPr/>
              <a:t>02.06.2014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B7E8FD2B-073D-4F62-B552-C6E6D817A7DB}" type="datetime1">
              <a:rPr lang="de-AT" smtClean="0"/>
              <a:pPr/>
              <a:t>02.06.2014</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FB705E27-1EA8-4E32-8ED1-DEB06BA1526A}" type="datetime1">
              <a:rPr lang="de-AT" smtClean="0"/>
              <a:pPr/>
              <a:t>02.06.2014</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89F110D-C184-424D-9CB7-AC9949B3E002}" type="datetime1">
              <a:rPr lang="de-AT" smtClean="0"/>
              <a:pPr/>
              <a:t>02.06.2014</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9F287FA-7C2E-4F4F-903F-587FD3DEBA42}" type="datetime1">
              <a:rPr lang="de-AT" smtClean="0"/>
              <a:pPr/>
              <a:t>02.06.2014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C9CE21D-5DA2-48F7-9B8E-37363E4CAFA4}" type="datetime1">
              <a:rPr lang="de-AT" smtClean="0"/>
              <a:pPr/>
              <a:t>02.06.2014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8372325-6CCE-465A-B0E1-9E92FCD9AF12}"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AC28A-B45A-41AC-829E-C72D9FAF404E}" type="datetime1">
              <a:rPr lang="de-AT" smtClean="0"/>
              <a:pPr/>
              <a:t>02.06.2014</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72325-6CCE-465A-B0E1-9E92FCD9AF12}"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9" r:id="rId23"/>
    <p:sldLayoutId id="2147483680" r:id="rId24"/>
    <p:sldLayoutId id="2147483681" r:id="rId25"/>
    <p:sldLayoutId id="2147483682" r:id="rId26"/>
    <p:sldLayoutId id="2147483683" r:id="rId27"/>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6.xml"/><Relationship Id="rId5" Type="http://schemas.openxmlformats.org/officeDocument/2006/relationships/image" Target="../media/image4.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0" y="5845764"/>
            <a:ext cx="9144000" cy="1039620"/>
            <a:chOff x="0" y="5845764"/>
            <a:chExt cx="9144000" cy="1039620"/>
          </a:xfrm>
        </p:grpSpPr>
        <p:pic>
          <p:nvPicPr>
            <p:cNvPr id="5"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6"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
        <p:nvSpPr>
          <p:cNvPr id="7" name="Textfeld 6"/>
          <p:cNvSpPr txBox="1"/>
          <p:nvPr/>
        </p:nvSpPr>
        <p:spPr>
          <a:xfrm>
            <a:off x="0" y="1844824"/>
            <a:ext cx="9107488" cy="4001095"/>
          </a:xfrm>
          <a:prstGeom prst="rect">
            <a:avLst/>
          </a:prstGeom>
          <a:noFill/>
        </p:spPr>
        <p:txBody>
          <a:bodyPr wrap="square" rtlCol="0">
            <a:spAutoFit/>
          </a:bodyPr>
          <a:lstStyle/>
          <a:p>
            <a:pPr algn="ctr">
              <a:spcBef>
                <a:spcPts val="600"/>
              </a:spcBef>
            </a:pPr>
            <a:r>
              <a:rPr lang="de-AT" sz="2800" b="1" dirty="0" smtClean="0">
                <a:solidFill>
                  <a:schemeClr val="tx2"/>
                </a:solidFill>
                <a:latin typeface="Arial" pitchFamily="34" charset="0"/>
                <a:cs typeface="Arial" pitchFamily="34" charset="0"/>
              </a:rPr>
              <a:t>Pressegespräch</a:t>
            </a:r>
          </a:p>
          <a:p>
            <a:pPr algn="ctr">
              <a:spcBef>
                <a:spcPts val="600"/>
              </a:spcBef>
            </a:pPr>
            <a:endParaRPr lang="de-AT" sz="3000" b="1" dirty="0">
              <a:solidFill>
                <a:schemeClr val="tx2"/>
              </a:solidFill>
              <a:latin typeface="Arial" pitchFamily="34" charset="0"/>
              <a:cs typeface="Arial" pitchFamily="34" charset="0"/>
            </a:endParaRPr>
          </a:p>
          <a:p>
            <a:pPr algn="ctr">
              <a:spcBef>
                <a:spcPts val="600"/>
              </a:spcBef>
            </a:pPr>
            <a:r>
              <a:rPr lang="de-AT" sz="2800" b="1" dirty="0" smtClean="0">
                <a:solidFill>
                  <a:schemeClr val="tx2"/>
                </a:solidFill>
                <a:latin typeface="Arial" pitchFamily="34" charset="0"/>
                <a:cs typeface="Arial" pitchFamily="34" charset="0"/>
              </a:rPr>
              <a:t>„Barrierearm baden – </a:t>
            </a:r>
          </a:p>
          <a:p>
            <a:pPr algn="ctr">
              <a:spcBef>
                <a:spcPts val="600"/>
              </a:spcBef>
            </a:pPr>
            <a:r>
              <a:rPr lang="de-AT" sz="2800" b="1" dirty="0" smtClean="0">
                <a:solidFill>
                  <a:schemeClr val="tx2"/>
                </a:solidFill>
                <a:latin typeface="Arial" pitchFamily="34" charset="0"/>
                <a:cs typeface="Arial" pitchFamily="34" charset="0"/>
              </a:rPr>
              <a:t>barrierearm wohnen“</a:t>
            </a:r>
          </a:p>
          <a:p>
            <a:pPr algn="ctr"/>
            <a:endParaRPr lang="de-AT" sz="3000" b="1" dirty="0" smtClean="0">
              <a:solidFill>
                <a:schemeClr val="tx2"/>
              </a:solidFill>
              <a:latin typeface="Arial" pitchFamily="34" charset="0"/>
              <a:cs typeface="Arial" pitchFamily="34" charset="0"/>
            </a:endParaRPr>
          </a:p>
          <a:p>
            <a:pPr algn="ctr"/>
            <a:endParaRPr lang="de-AT" sz="1500" b="1" dirty="0" smtClean="0">
              <a:solidFill>
                <a:schemeClr val="tx2"/>
              </a:solidFill>
              <a:latin typeface="Arial" pitchFamily="34" charset="0"/>
              <a:cs typeface="Arial" pitchFamily="34" charset="0"/>
            </a:endParaRPr>
          </a:p>
          <a:p>
            <a:pPr algn="ctr"/>
            <a:endParaRPr lang="de-AT" sz="1500" b="1" dirty="0" smtClean="0">
              <a:solidFill>
                <a:schemeClr val="tx2"/>
              </a:solidFill>
              <a:latin typeface="Arial" pitchFamily="34" charset="0"/>
              <a:cs typeface="Arial" pitchFamily="34" charset="0"/>
            </a:endParaRPr>
          </a:p>
          <a:p>
            <a:pPr algn="ctr"/>
            <a:endParaRPr lang="de-AT" sz="1500" b="1" dirty="0" smtClean="0">
              <a:solidFill>
                <a:schemeClr val="tx2"/>
              </a:solidFill>
              <a:latin typeface="Arial" pitchFamily="34" charset="0"/>
              <a:cs typeface="Arial" pitchFamily="34" charset="0"/>
            </a:endParaRPr>
          </a:p>
          <a:p>
            <a:pPr algn="ctr"/>
            <a:endParaRPr lang="de-AT" sz="1500" b="1" dirty="0" smtClean="0">
              <a:solidFill>
                <a:schemeClr val="tx2"/>
              </a:solidFill>
              <a:latin typeface="Arial" pitchFamily="34" charset="0"/>
              <a:cs typeface="Arial" pitchFamily="34" charset="0"/>
            </a:endParaRPr>
          </a:p>
          <a:p>
            <a:pPr algn="ctr"/>
            <a:endParaRPr lang="de-AT" sz="1500" b="1" dirty="0" smtClean="0">
              <a:solidFill>
                <a:schemeClr val="tx2"/>
              </a:solidFill>
              <a:latin typeface="Arial" pitchFamily="34" charset="0"/>
              <a:cs typeface="Arial" pitchFamily="34" charset="0"/>
            </a:endParaRPr>
          </a:p>
          <a:p>
            <a:pPr algn="ctr"/>
            <a:r>
              <a:rPr lang="de-AT" sz="2000" b="1" dirty="0" smtClean="0">
                <a:solidFill>
                  <a:schemeClr val="tx2"/>
                </a:solidFill>
                <a:latin typeface="Arial" pitchFamily="34" charset="0"/>
                <a:cs typeface="Arial" pitchFamily="34" charset="0"/>
              </a:rPr>
              <a:t>Wien, 4. Juni 2014</a:t>
            </a:r>
            <a:endParaRPr lang="de-AT" sz="2000" b="1" dirty="0">
              <a:solidFill>
                <a:schemeClr val="tx2"/>
              </a:solidFill>
              <a:latin typeface="Arial" pitchFamily="34" charset="0"/>
              <a:cs typeface="Arial" pitchFamily="34" charset="0"/>
            </a:endParaRPr>
          </a:p>
        </p:txBody>
      </p:sp>
      <p:pic>
        <p:nvPicPr>
          <p:cNvPr id="8" name="Grafik 7" descr="Z:\DATEN\Marvan\Logos\Stern_klein_RGB.jpg"/>
          <p:cNvPicPr/>
          <p:nvPr/>
        </p:nvPicPr>
        <p:blipFill>
          <a:blip r:embed="rId4" cstate="print"/>
          <a:srcRect/>
          <a:stretch>
            <a:fillRect/>
          </a:stretch>
        </p:blipFill>
        <p:spPr bwMode="auto">
          <a:xfrm>
            <a:off x="8244408" y="188640"/>
            <a:ext cx="648072" cy="64807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97729"/>
            <a:ext cx="7236296" cy="415498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Subjektive</a:t>
            </a:r>
            <a:r>
              <a:rPr lang="de-DE" sz="3200" b="1" dirty="0"/>
              <a:t> </a:t>
            </a:r>
            <a:r>
              <a:rPr lang="de-DE" sz="3200" b="1" dirty="0">
                <a:solidFill>
                  <a:schemeClr val="bg1"/>
                </a:solidFill>
              </a:rPr>
              <a:t>Gründe für eine Adaptierung</a:t>
            </a:r>
            <a:endParaRPr lang="de-AT" sz="3200" b="1" dirty="0">
              <a:solidFill>
                <a:schemeClr val="bg1"/>
              </a:solidFill>
            </a:endParaRPr>
          </a:p>
          <a:p>
            <a:endParaRPr lang="de-AT" sz="3200" b="1" dirty="0">
              <a:solidFill>
                <a:schemeClr val="bg1"/>
              </a:solidFill>
            </a:endParaRPr>
          </a:p>
          <a:p>
            <a:endParaRPr lang="de-DE" sz="3200" b="1" dirty="0">
              <a:solidFill>
                <a:schemeClr val="bg1"/>
              </a:solidFill>
            </a:endParaRPr>
          </a:p>
          <a:p>
            <a:r>
              <a:rPr lang="de-DE" sz="2400" dirty="0">
                <a:solidFill>
                  <a:schemeClr val="lt1"/>
                </a:solidFill>
              </a:rPr>
              <a:t>1. Lebensabend zu Hause (81%)</a:t>
            </a:r>
            <a:endParaRPr lang="de-AT" sz="2400" dirty="0">
              <a:solidFill>
                <a:schemeClr val="lt1"/>
              </a:solidFill>
            </a:endParaRPr>
          </a:p>
          <a:p>
            <a:r>
              <a:rPr lang="de-DE" sz="2400" dirty="0">
                <a:solidFill>
                  <a:schemeClr val="lt1"/>
                </a:solidFill>
              </a:rPr>
              <a:t>2. Höhere Lebensqualität (80%)</a:t>
            </a:r>
            <a:endParaRPr lang="de-AT" sz="2400" dirty="0">
              <a:solidFill>
                <a:schemeClr val="lt1"/>
              </a:solidFill>
            </a:endParaRPr>
          </a:p>
          <a:p>
            <a:r>
              <a:rPr lang="de-DE" sz="2400" dirty="0">
                <a:solidFill>
                  <a:schemeClr val="lt1"/>
                </a:solidFill>
              </a:rPr>
              <a:t>3. Bessere Betreuungsmöglichkeiten (73%)</a:t>
            </a:r>
            <a:endParaRPr lang="de-AT" sz="2400" dirty="0">
              <a:solidFill>
                <a:schemeClr val="lt1"/>
              </a:solidFill>
            </a:endParaRPr>
          </a:p>
          <a:p>
            <a:r>
              <a:rPr lang="de-DE" sz="2400" dirty="0">
                <a:solidFill>
                  <a:schemeClr val="lt1"/>
                </a:solidFill>
              </a:rPr>
              <a:t>4. Geringere Betreuungskosten (61%)</a:t>
            </a:r>
            <a:endParaRPr lang="de-AT" sz="2400" dirty="0">
              <a:solidFill>
                <a:schemeClr val="lt1"/>
              </a:solidFill>
            </a:endParaRPr>
          </a:p>
          <a:p>
            <a:r>
              <a:rPr lang="de-DE" sz="2400" dirty="0">
                <a:solidFill>
                  <a:schemeClr val="lt1"/>
                </a:solidFill>
              </a:rPr>
              <a:t>5. Vermögen wird geschont (50%)</a:t>
            </a:r>
            <a:endParaRPr lang="de-AT" sz="2400" dirty="0">
              <a:solidFill>
                <a:schemeClr val="lt1"/>
              </a:solidFill>
            </a:endParaRPr>
          </a:p>
          <a:p>
            <a:pPr marL="342900" indent="-342900">
              <a:buFont typeface="Symbol" pitchFamily="18" charset="2"/>
              <a:buChar char="-"/>
            </a:pPr>
            <a:endParaRPr lang="de-AT" sz="2400"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32948095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97729"/>
            <a:ext cx="7236296" cy="427809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Subjektive</a:t>
            </a:r>
            <a:r>
              <a:rPr lang="de-DE" sz="3200" b="1" dirty="0"/>
              <a:t> </a:t>
            </a:r>
            <a:r>
              <a:rPr lang="de-DE" sz="3200" b="1" dirty="0">
                <a:solidFill>
                  <a:schemeClr val="bg1"/>
                </a:solidFill>
              </a:rPr>
              <a:t>Gründe gegen </a:t>
            </a:r>
            <a:br>
              <a:rPr lang="de-DE" sz="3200" b="1" dirty="0">
                <a:solidFill>
                  <a:schemeClr val="bg1"/>
                </a:solidFill>
              </a:rPr>
            </a:br>
            <a:r>
              <a:rPr lang="de-DE" sz="3200" b="1" dirty="0">
                <a:solidFill>
                  <a:schemeClr val="bg1"/>
                </a:solidFill>
              </a:rPr>
              <a:t>eine Adaptierung</a:t>
            </a:r>
            <a:endParaRPr lang="de-AT" sz="3200" b="1" dirty="0">
              <a:solidFill>
                <a:schemeClr val="bg1"/>
              </a:solidFill>
            </a:endParaRPr>
          </a:p>
          <a:p>
            <a:endParaRPr lang="de-AT" sz="3200" b="1" dirty="0">
              <a:solidFill>
                <a:schemeClr val="bg1"/>
              </a:solidFill>
            </a:endParaRPr>
          </a:p>
          <a:p>
            <a:endParaRPr lang="de-DE" sz="3200" b="1" dirty="0">
              <a:solidFill>
                <a:schemeClr val="bg1"/>
              </a:solidFill>
            </a:endParaRPr>
          </a:p>
          <a:p>
            <a:r>
              <a:rPr lang="de-DE" sz="2400" dirty="0">
                <a:solidFill>
                  <a:schemeClr val="lt1"/>
                </a:solidFill>
              </a:rPr>
              <a:t>1. Bürokratie bei Genehmigungen</a:t>
            </a:r>
            <a:endParaRPr lang="de-AT" sz="2400" dirty="0">
              <a:solidFill>
                <a:schemeClr val="lt1"/>
              </a:solidFill>
            </a:endParaRPr>
          </a:p>
          <a:p>
            <a:r>
              <a:rPr lang="de-DE" sz="2400" dirty="0">
                <a:solidFill>
                  <a:schemeClr val="lt1"/>
                </a:solidFill>
              </a:rPr>
              <a:t>2. Bürokratie bei Förderansuchen</a:t>
            </a:r>
            <a:endParaRPr lang="de-AT" sz="2400" dirty="0">
              <a:solidFill>
                <a:schemeClr val="lt1"/>
              </a:solidFill>
            </a:endParaRPr>
          </a:p>
          <a:p>
            <a:r>
              <a:rPr lang="de-DE" sz="2400" dirty="0">
                <a:solidFill>
                  <a:schemeClr val="lt1"/>
                </a:solidFill>
              </a:rPr>
              <a:t>3. Probleme mit Baufirmen</a:t>
            </a:r>
            <a:endParaRPr lang="de-AT" sz="2400" dirty="0">
              <a:solidFill>
                <a:schemeClr val="lt1"/>
              </a:solidFill>
            </a:endParaRPr>
          </a:p>
          <a:p>
            <a:r>
              <a:rPr lang="de-DE" sz="2400" dirty="0">
                <a:solidFill>
                  <a:schemeClr val="lt1"/>
                </a:solidFill>
              </a:rPr>
              <a:t>4. Schmutz beim Umbau</a:t>
            </a:r>
            <a:endParaRPr lang="de-AT" sz="2400" dirty="0">
              <a:solidFill>
                <a:schemeClr val="lt1"/>
              </a:solidFill>
            </a:endParaRPr>
          </a:p>
          <a:p>
            <a:r>
              <a:rPr lang="de-DE" sz="2400" dirty="0">
                <a:solidFill>
                  <a:schemeClr val="lt1"/>
                </a:solidFill>
              </a:rPr>
              <a:t>5. Störung der Privatsphäre</a:t>
            </a:r>
            <a:endParaRPr lang="de-AT" sz="2400" dirty="0">
              <a:solidFill>
                <a:schemeClr val="lt1"/>
              </a:solidFill>
            </a:endParaRPr>
          </a:p>
          <a:p>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8433338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97729"/>
            <a:ext cx="7236296" cy="427809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Erwartungen an den Fachmann</a:t>
            </a:r>
            <a:endParaRPr lang="de-AT" sz="3200" b="1" dirty="0">
              <a:solidFill>
                <a:schemeClr val="bg1"/>
              </a:solidFill>
            </a:endParaRPr>
          </a:p>
          <a:p>
            <a:endParaRPr lang="de-AT" sz="3200" b="1" dirty="0">
              <a:solidFill>
                <a:schemeClr val="bg1"/>
              </a:solidFill>
            </a:endParaRPr>
          </a:p>
          <a:p>
            <a:endParaRPr lang="de-AT" sz="3200" b="1" dirty="0">
              <a:solidFill>
                <a:schemeClr val="bg1"/>
              </a:solidFill>
            </a:endParaRPr>
          </a:p>
          <a:p>
            <a:endParaRPr lang="de-DE" sz="3200" b="1" dirty="0">
              <a:solidFill>
                <a:schemeClr val="bg1"/>
              </a:solidFill>
            </a:endParaRPr>
          </a:p>
          <a:p>
            <a:r>
              <a:rPr lang="de-DE" sz="2400" dirty="0">
                <a:solidFill>
                  <a:schemeClr val="lt1"/>
                </a:solidFill>
              </a:rPr>
              <a:t>1. Alles aus einer Hand</a:t>
            </a:r>
            <a:endParaRPr lang="de-AT" sz="2400" dirty="0">
              <a:solidFill>
                <a:schemeClr val="lt1"/>
              </a:solidFill>
            </a:endParaRPr>
          </a:p>
          <a:p>
            <a:r>
              <a:rPr lang="de-DE" sz="2400" dirty="0">
                <a:solidFill>
                  <a:schemeClr val="lt1"/>
                </a:solidFill>
              </a:rPr>
              <a:t>2. Ermittlung der Baumaßnahmen</a:t>
            </a:r>
            <a:endParaRPr lang="de-AT" sz="2400" dirty="0">
              <a:solidFill>
                <a:schemeClr val="lt1"/>
              </a:solidFill>
            </a:endParaRPr>
          </a:p>
          <a:p>
            <a:r>
              <a:rPr lang="de-DE" sz="2400" dirty="0">
                <a:solidFill>
                  <a:schemeClr val="lt1"/>
                </a:solidFill>
              </a:rPr>
              <a:t>3. Planung</a:t>
            </a:r>
            <a:endParaRPr lang="de-AT" sz="2400" dirty="0">
              <a:solidFill>
                <a:schemeClr val="lt1"/>
              </a:solidFill>
            </a:endParaRPr>
          </a:p>
          <a:p>
            <a:r>
              <a:rPr lang="de-DE" sz="2400" dirty="0">
                <a:solidFill>
                  <a:schemeClr val="lt1"/>
                </a:solidFill>
              </a:rPr>
              <a:t>4. Angebote einholen</a:t>
            </a:r>
            <a:endParaRPr lang="de-AT" sz="2400" dirty="0">
              <a:solidFill>
                <a:schemeClr val="lt1"/>
              </a:solidFill>
            </a:endParaRPr>
          </a:p>
          <a:p>
            <a:r>
              <a:rPr lang="de-DE" sz="2400" dirty="0">
                <a:solidFill>
                  <a:schemeClr val="lt1"/>
                </a:solidFill>
              </a:rPr>
              <a:t>5. Behördenwege, Förderansuchen</a:t>
            </a:r>
            <a:endParaRPr lang="de-AT" sz="2400" dirty="0">
              <a:solidFill>
                <a:schemeClr val="lt1"/>
              </a:solidFill>
            </a:endParaRPr>
          </a:p>
          <a:p>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286575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4"/>
            <a:ext cx="7236296" cy="3662541"/>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Kriterien für Barrierefreiheit</a:t>
            </a:r>
            <a:endParaRPr lang="de-AT" sz="3200" b="1" dirty="0">
              <a:solidFill>
                <a:schemeClr val="bg1"/>
              </a:solidFill>
            </a:endParaRPr>
          </a:p>
          <a:p>
            <a:endParaRPr lang="de-DE" sz="3200" b="1" dirty="0">
              <a:solidFill>
                <a:schemeClr val="bg1"/>
              </a:solidFill>
            </a:endParaRPr>
          </a:p>
          <a:p>
            <a:pPr marL="342900" indent="-342900">
              <a:buFont typeface="Symbol" pitchFamily="18" charset="2"/>
              <a:buChar char="-"/>
            </a:pPr>
            <a:r>
              <a:rPr lang="de-DE" sz="2400" dirty="0">
                <a:solidFill>
                  <a:schemeClr val="lt1"/>
                </a:solidFill>
              </a:rPr>
              <a:t>Hauszugang, breite Rampen</a:t>
            </a:r>
            <a:endParaRPr lang="de-AT" sz="2400" dirty="0">
              <a:solidFill>
                <a:schemeClr val="lt1"/>
              </a:solidFill>
            </a:endParaRPr>
          </a:p>
          <a:p>
            <a:pPr marL="342900" indent="-342900">
              <a:buFont typeface="Symbol" pitchFamily="18" charset="2"/>
              <a:buChar char="-"/>
            </a:pPr>
            <a:r>
              <a:rPr lang="de-DE" sz="2400" dirty="0">
                <a:solidFill>
                  <a:schemeClr val="lt1"/>
                </a:solidFill>
              </a:rPr>
              <a:t>Rutschfeste Außenflächen</a:t>
            </a:r>
            <a:endParaRPr lang="de-AT" sz="2400" dirty="0">
              <a:solidFill>
                <a:schemeClr val="lt1"/>
              </a:solidFill>
            </a:endParaRPr>
          </a:p>
          <a:p>
            <a:pPr marL="342900" indent="-342900">
              <a:buFont typeface="Symbol" pitchFamily="18" charset="2"/>
              <a:buChar char="-"/>
            </a:pPr>
            <a:r>
              <a:rPr lang="de-DE" sz="2400" dirty="0">
                <a:solidFill>
                  <a:schemeClr val="lt1"/>
                </a:solidFill>
              </a:rPr>
              <a:t>Aufzug, Treppenlift</a:t>
            </a:r>
            <a:endParaRPr lang="de-AT" sz="2400" dirty="0">
              <a:solidFill>
                <a:schemeClr val="lt1"/>
              </a:solidFill>
            </a:endParaRPr>
          </a:p>
          <a:p>
            <a:pPr marL="342900" indent="-342900">
              <a:buFont typeface="Symbol" pitchFamily="18" charset="2"/>
              <a:buChar char="-"/>
            </a:pPr>
            <a:r>
              <a:rPr lang="de-DE" sz="2400" dirty="0">
                <a:solidFill>
                  <a:schemeClr val="lt1"/>
                </a:solidFill>
              </a:rPr>
              <a:t>Min. 80 cm breite u. schwellenlose Türen</a:t>
            </a:r>
            <a:endParaRPr lang="de-AT" sz="2400" dirty="0">
              <a:solidFill>
                <a:schemeClr val="lt1"/>
              </a:solidFill>
            </a:endParaRPr>
          </a:p>
          <a:p>
            <a:pPr marL="342900" indent="-342900">
              <a:buFont typeface="Symbol" pitchFamily="18" charset="2"/>
              <a:buChar char="-"/>
            </a:pPr>
            <a:r>
              <a:rPr lang="de-DE" sz="2400" dirty="0">
                <a:solidFill>
                  <a:schemeClr val="lt1"/>
                </a:solidFill>
              </a:rPr>
              <a:t>Wohnen auf einer Ebene</a:t>
            </a:r>
            <a:endParaRPr lang="de-AT" sz="2400" dirty="0">
              <a:solidFill>
                <a:schemeClr val="lt1"/>
              </a:solidFill>
            </a:endParaRPr>
          </a:p>
          <a:p>
            <a:pPr marL="342900" indent="-342900">
              <a:buFont typeface="Symbol" pitchFamily="18" charset="2"/>
              <a:buChar char="-"/>
            </a:pPr>
            <a:r>
              <a:rPr lang="de-DE" sz="2400" dirty="0">
                <a:solidFill>
                  <a:schemeClr val="lt1"/>
                </a:solidFill>
              </a:rPr>
              <a:t>Große Radien (150 cm)</a:t>
            </a:r>
            <a:endParaRPr lang="de-AT" sz="2400"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22179948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4"/>
            <a:ext cx="7236296" cy="3662541"/>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Kriterien für Barrierefreiheit</a:t>
            </a:r>
            <a:endParaRPr lang="de-AT" sz="3200" b="1" dirty="0">
              <a:solidFill>
                <a:schemeClr val="bg1"/>
              </a:solidFill>
            </a:endParaRPr>
          </a:p>
          <a:p>
            <a:endParaRPr lang="de-DE" sz="3200" b="1" dirty="0">
              <a:solidFill>
                <a:schemeClr val="bg1"/>
              </a:solidFill>
            </a:endParaRPr>
          </a:p>
          <a:p>
            <a:pPr marL="342900" indent="-342900">
              <a:buFont typeface="Symbol" pitchFamily="18" charset="2"/>
              <a:buChar char="-"/>
            </a:pPr>
            <a:r>
              <a:rPr lang="de-DE" sz="2400" dirty="0">
                <a:solidFill>
                  <a:schemeClr val="lt1"/>
                </a:solidFill>
              </a:rPr>
              <a:t>Anpassbarer Sanitärbereich</a:t>
            </a:r>
            <a:endParaRPr lang="de-AT" sz="2400" dirty="0">
              <a:solidFill>
                <a:schemeClr val="lt1"/>
              </a:solidFill>
            </a:endParaRPr>
          </a:p>
          <a:p>
            <a:pPr marL="342900" indent="-342900">
              <a:buFont typeface="Symbol" pitchFamily="18" charset="2"/>
              <a:buChar char="-"/>
            </a:pPr>
            <a:r>
              <a:rPr lang="de-DE" sz="2400" dirty="0">
                <a:solidFill>
                  <a:schemeClr val="lt1"/>
                </a:solidFill>
              </a:rPr>
              <a:t>Unterfahrbare Waschbecken, Küchenmöbel, Regale</a:t>
            </a:r>
            <a:endParaRPr lang="de-AT" sz="2400" dirty="0">
              <a:solidFill>
                <a:schemeClr val="lt1"/>
              </a:solidFill>
            </a:endParaRPr>
          </a:p>
          <a:p>
            <a:pPr marL="342900" indent="-342900">
              <a:buFont typeface="Symbol" pitchFamily="18" charset="2"/>
              <a:buChar char="-"/>
            </a:pPr>
            <a:r>
              <a:rPr lang="de-DE" sz="2400" dirty="0">
                <a:solidFill>
                  <a:schemeClr val="lt1"/>
                </a:solidFill>
              </a:rPr>
              <a:t>Umbaufähige Wanne, schwellenlose Dusche</a:t>
            </a:r>
            <a:endParaRPr lang="de-AT" sz="2400" dirty="0">
              <a:solidFill>
                <a:schemeClr val="lt1"/>
              </a:solidFill>
            </a:endParaRPr>
          </a:p>
          <a:p>
            <a:pPr marL="342900" indent="-342900">
              <a:buFont typeface="Symbol" pitchFamily="18" charset="2"/>
              <a:buChar char="-"/>
            </a:pPr>
            <a:r>
              <a:rPr lang="de-DE" sz="2400" dirty="0">
                <a:solidFill>
                  <a:schemeClr val="lt1"/>
                </a:solidFill>
              </a:rPr>
              <a:t>Robuste Wände, Deckenkonstruktion für Lifter</a:t>
            </a:r>
            <a:endParaRPr lang="de-AT" sz="2400" dirty="0">
              <a:solidFill>
                <a:schemeClr val="lt1"/>
              </a:solidFill>
            </a:endParaRPr>
          </a:p>
          <a:p>
            <a:pPr marL="342900" indent="-342900">
              <a:buFont typeface="Symbol" pitchFamily="18" charset="2"/>
              <a:buChar char="-"/>
            </a:pPr>
            <a:r>
              <a:rPr lang="de-DE" sz="2400">
                <a:solidFill>
                  <a:schemeClr val="lt1"/>
                </a:solidFill>
              </a:rPr>
              <a:t>Rutschsichere </a:t>
            </a:r>
            <a:r>
              <a:rPr lang="de-DE" sz="2400" smtClean="0">
                <a:solidFill>
                  <a:schemeClr val="lt1"/>
                </a:solidFill>
              </a:rPr>
              <a:t>Bodenbeläge</a:t>
            </a:r>
            <a:endParaRPr lang="de-AT" sz="2400" dirty="0">
              <a:solidFill>
                <a:schemeClr val="lt1"/>
              </a:solidFill>
            </a:endParaRPr>
          </a:p>
          <a:p>
            <a:pPr marL="342900" indent="-342900">
              <a:buFont typeface="Symbol" pitchFamily="18" charset="2"/>
              <a:buChar char="-"/>
            </a:pPr>
            <a:r>
              <a:rPr lang="de-DE" sz="2400" dirty="0">
                <a:solidFill>
                  <a:schemeClr val="lt1"/>
                </a:solidFill>
              </a:rPr>
              <a:t>Seniorengerechte Haustechnik und Bedienelemente</a:t>
            </a:r>
            <a:endParaRPr lang="de-AT" sz="2400"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4553291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4"/>
            <a:ext cx="7236296" cy="4031873"/>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Bevorzugte Anpassungen</a:t>
            </a:r>
            <a:endParaRPr lang="de-AT" sz="3200" b="1" dirty="0">
              <a:solidFill>
                <a:schemeClr val="bg1"/>
              </a:solidFill>
            </a:endParaRPr>
          </a:p>
          <a:p>
            <a:endParaRPr lang="de-DE" sz="3200" b="1" dirty="0">
              <a:solidFill>
                <a:schemeClr val="bg1"/>
              </a:solidFill>
            </a:endParaRPr>
          </a:p>
          <a:p>
            <a:r>
              <a:rPr lang="de-DE" sz="2400" dirty="0">
                <a:solidFill>
                  <a:schemeClr val="lt1"/>
                </a:solidFill>
              </a:rPr>
              <a:t>60% Bad</a:t>
            </a:r>
            <a:endParaRPr lang="de-AT" sz="2400" dirty="0">
              <a:solidFill>
                <a:schemeClr val="lt1"/>
              </a:solidFill>
            </a:endParaRPr>
          </a:p>
          <a:p>
            <a:r>
              <a:rPr lang="de-DE" sz="2400" dirty="0">
                <a:solidFill>
                  <a:schemeClr val="lt1"/>
                </a:solidFill>
              </a:rPr>
              <a:t>50% WC</a:t>
            </a:r>
            <a:endParaRPr lang="de-AT" sz="2400" dirty="0">
              <a:solidFill>
                <a:schemeClr val="lt1"/>
              </a:solidFill>
            </a:endParaRPr>
          </a:p>
          <a:p>
            <a:r>
              <a:rPr lang="de-DE" sz="2400" dirty="0">
                <a:solidFill>
                  <a:schemeClr val="lt1"/>
                </a:solidFill>
              </a:rPr>
              <a:t>42% Türen/Schwellen</a:t>
            </a:r>
            <a:endParaRPr lang="de-AT" sz="2400" dirty="0">
              <a:solidFill>
                <a:schemeClr val="lt1"/>
              </a:solidFill>
            </a:endParaRPr>
          </a:p>
          <a:p>
            <a:r>
              <a:rPr lang="de-DE" sz="2400" dirty="0">
                <a:solidFill>
                  <a:schemeClr val="lt1"/>
                </a:solidFill>
              </a:rPr>
              <a:t>34% Treppenlift</a:t>
            </a:r>
            <a:endParaRPr lang="de-AT" sz="2400" dirty="0">
              <a:solidFill>
                <a:schemeClr val="lt1"/>
              </a:solidFill>
            </a:endParaRPr>
          </a:p>
          <a:p>
            <a:r>
              <a:rPr lang="de-DE" sz="2400" dirty="0">
                <a:solidFill>
                  <a:schemeClr val="lt1"/>
                </a:solidFill>
              </a:rPr>
              <a:t>28% Küche</a:t>
            </a:r>
            <a:endParaRPr lang="de-AT" sz="2400" dirty="0">
              <a:solidFill>
                <a:schemeClr val="lt1"/>
              </a:solidFill>
            </a:endParaRPr>
          </a:p>
          <a:p>
            <a:r>
              <a:rPr lang="de-DE" sz="2400" dirty="0">
                <a:solidFill>
                  <a:schemeClr val="lt1"/>
                </a:solidFill>
              </a:rPr>
              <a:t>18% Aufzug</a:t>
            </a:r>
            <a:endParaRPr lang="de-AT" sz="2400" dirty="0">
              <a:solidFill>
                <a:schemeClr val="lt1"/>
              </a:solidFill>
            </a:endParaRPr>
          </a:p>
          <a:p>
            <a:r>
              <a:rPr lang="de-DE" sz="2400" dirty="0">
                <a:solidFill>
                  <a:schemeClr val="lt1"/>
                </a:solidFill>
              </a:rPr>
              <a:t>17% Haustechnik/Bedienelemente</a:t>
            </a:r>
            <a:endParaRPr lang="de-AT" sz="2400"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37870849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4"/>
            <a:ext cx="7236296" cy="4031873"/>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Kostenrelevanz</a:t>
            </a:r>
            <a:endParaRPr lang="de-AT" sz="3200" b="1" dirty="0">
              <a:solidFill>
                <a:schemeClr val="bg1"/>
              </a:solidFill>
            </a:endParaRPr>
          </a:p>
          <a:p>
            <a:endParaRPr lang="de-DE" sz="3200" b="1" dirty="0">
              <a:solidFill>
                <a:schemeClr val="bg1"/>
              </a:solidFill>
            </a:endParaRPr>
          </a:p>
          <a:p>
            <a:pPr marL="342900" indent="-342900">
              <a:buFont typeface="Symbol" pitchFamily="18" charset="2"/>
              <a:buChar char="-"/>
            </a:pPr>
            <a:r>
              <a:rPr lang="de-DE" sz="2400" dirty="0">
                <a:solidFill>
                  <a:schemeClr val="lt1"/>
                </a:solidFill>
              </a:rPr>
              <a:t>Seniorengerechte Adaptierung: 20.000 EUR </a:t>
            </a:r>
            <a:r>
              <a:rPr lang="de-DE" sz="2400" dirty="0">
                <a:solidFill>
                  <a:schemeClr val="lt1"/>
                </a:solidFill>
                <a:sym typeface="Wingdings"/>
              </a:rPr>
              <a:t></a:t>
            </a:r>
            <a:r>
              <a:rPr lang="de-DE" sz="2400" dirty="0">
                <a:solidFill>
                  <a:schemeClr val="lt1"/>
                </a:solidFill>
              </a:rPr>
              <a:t> Einmalkosten</a:t>
            </a:r>
            <a:endParaRPr lang="de-AT" sz="2400" dirty="0">
              <a:solidFill>
                <a:schemeClr val="lt1"/>
              </a:solidFill>
            </a:endParaRPr>
          </a:p>
          <a:p>
            <a:pPr marL="342900" indent="-342900">
              <a:buFont typeface="Symbol" pitchFamily="18" charset="2"/>
              <a:buChar char="-"/>
            </a:pPr>
            <a:r>
              <a:rPr lang="de-DE" sz="2400" dirty="0">
                <a:solidFill>
                  <a:schemeClr val="lt1"/>
                </a:solidFill>
              </a:rPr>
              <a:t>Betreuung im Pflegeheim, Stufe 4: 23.000 EUR </a:t>
            </a:r>
            <a:r>
              <a:rPr lang="de-DE" sz="2400" dirty="0">
                <a:solidFill>
                  <a:schemeClr val="lt1"/>
                </a:solidFill>
                <a:sym typeface="Wingdings"/>
              </a:rPr>
              <a:t></a:t>
            </a:r>
            <a:r>
              <a:rPr lang="de-DE" sz="2400" dirty="0">
                <a:solidFill>
                  <a:schemeClr val="lt1"/>
                </a:solidFill>
              </a:rPr>
              <a:t> </a:t>
            </a:r>
            <a:br>
              <a:rPr lang="de-DE" sz="2400" dirty="0">
                <a:solidFill>
                  <a:schemeClr val="lt1"/>
                </a:solidFill>
              </a:rPr>
            </a:br>
            <a:r>
              <a:rPr lang="de-DE" sz="2400" dirty="0">
                <a:solidFill>
                  <a:schemeClr val="lt1"/>
                </a:solidFill>
              </a:rPr>
              <a:t>pro Jahr</a:t>
            </a:r>
            <a:endParaRPr lang="de-AT" sz="2400" dirty="0">
              <a:solidFill>
                <a:schemeClr val="lt1"/>
              </a:solidFill>
            </a:endParaRPr>
          </a:p>
          <a:p>
            <a:r>
              <a:rPr lang="de-DE" sz="2400" dirty="0">
                <a:solidFill>
                  <a:schemeClr val="lt1"/>
                </a:solidFill>
              </a:rPr>
              <a:t> </a:t>
            </a:r>
            <a:endParaRPr lang="de-AT" sz="2400" dirty="0">
              <a:solidFill>
                <a:schemeClr val="lt1"/>
              </a:solidFill>
            </a:endParaRPr>
          </a:p>
          <a:p>
            <a:r>
              <a:rPr lang="de-DE" sz="2400" dirty="0">
                <a:solidFill>
                  <a:schemeClr val="lt1"/>
                </a:solidFill>
              </a:rPr>
              <a:t>Barrierefreimachung rechnet sich bereits </a:t>
            </a:r>
            <a:br>
              <a:rPr lang="de-DE" sz="2400" dirty="0">
                <a:solidFill>
                  <a:schemeClr val="lt1"/>
                </a:solidFill>
              </a:rPr>
            </a:br>
            <a:r>
              <a:rPr lang="de-DE" sz="2400" dirty="0">
                <a:solidFill>
                  <a:schemeClr val="lt1"/>
                </a:solidFill>
              </a:rPr>
              <a:t>im zweiten Jahr!</a:t>
            </a:r>
            <a:endParaRPr lang="de-AT" sz="2400"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2877109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2"/>
            <a:ext cx="7236296" cy="341632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Pflegeregress bei Heimbetreuung</a:t>
            </a:r>
            <a:endParaRPr lang="de-AT" sz="3200" b="1" dirty="0">
              <a:solidFill>
                <a:schemeClr val="bg1"/>
              </a:solidFill>
            </a:endParaRPr>
          </a:p>
          <a:p>
            <a:endParaRPr lang="de-AT" sz="3200" b="1" dirty="0">
              <a:solidFill>
                <a:schemeClr val="bg1"/>
              </a:solidFill>
            </a:endParaRPr>
          </a:p>
          <a:p>
            <a:endParaRPr lang="de-DE" sz="3200" b="1" dirty="0">
              <a:solidFill>
                <a:schemeClr val="bg1"/>
              </a:solidFill>
            </a:endParaRPr>
          </a:p>
          <a:p>
            <a:r>
              <a:rPr lang="de-DE" sz="2400" dirty="0">
                <a:solidFill>
                  <a:schemeClr val="lt1"/>
                </a:solidFill>
              </a:rPr>
              <a:t>Zugriff auf das Vermögen …</a:t>
            </a:r>
          </a:p>
          <a:p>
            <a:r>
              <a:rPr lang="de-DE" sz="2400" dirty="0">
                <a:solidFill>
                  <a:schemeClr val="lt1"/>
                </a:solidFill>
              </a:rPr>
              <a:t> </a:t>
            </a:r>
            <a:endParaRPr lang="de-AT" sz="2400" dirty="0">
              <a:solidFill>
                <a:schemeClr val="lt1"/>
              </a:solidFill>
            </a:endParaRPr>
          </a:p>
          <a:p>
            <a:pPr marL="342900" indent="-342900">
              <a:buFont typeface="Arial" pitchFamily="34" charset="0"/>
              <a:buChar char="•"/>
            </a:pPr>
            <a:r>
              <a:rPr lang="de-DE" sz="2400" dirty="0">
                <a:solidFill>
                  <a:schemeClr val="lt1"/>
                </a:solidFill>
              </a:rPr>
              <a:t>der Betreuten: 49% dafür, 39% dagegen</a:t>
            </a:r>
            <a:endParaRPr lang="de-AT" sz="2400" dirty="0">
              <a:solidFill>
                <a:schemeClr val="lt1"/>
              </a:solidFill>
            </a:endParaRPr>
          </a:p>
          <a:p>
            <a:pPr marL="342900" indent="-342900">
              <a:buFont typeface="Arial" pitchFamily="34" charset="0"/>
              <a:buChar char="•"/>
            </a:pPr>
            <a:r>
              <a:rPr lang="de-DE" sz="2400" dirty="0">
                <a:solidFill>
                  <a:schemeClr val="lt1"/>
                </a:solidFill>
              </a:rPr>
              <a:t>der Angehörigen: 5% dafür, 84% dagegen</a:t>
            </a:r>
            <a:endParaRPr lang="de-AT" sz="2400"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17136422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2"/>
            <a:ext cx="7236296" cy="415498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Fazit: Daheim statt im Heim!</a:t>
            </a:r>
            <a:endParaRPr lang="de-AT" sz="3200" b="1" dirty="0">
              <a:solidFill>
                <a:schemeClr val="bg1"/>
              </a:solidFill>
            </a:endParaRPr>
          </a:p>
          <a:p>
            <a:endParaRPr lang="de-AT" sz="3200" b="1" dirty="0">
              <a:solidFill>
                <a:schemeClr val="bg1"/>
              </a:solidFill>
            </a:endParaRPr>
          </a:p>
          <a:p>
            <a:endParaRPr lang="de-DE" sz="3200" b="1" dirty="0">
              <a:solidFill>
                <a:schemeClr val="bg1"/>
              </a:solidFill>
            </a:endParaRPr>
          </a:p>
          <a:p>
            <a:r>
              <a:rPr lang="de-DE" sz="2400" i="1" dirty="0">
                <a:solidFill>
                  <a:schemeClr val="lt1"/>
                </a:solidFill>
              </a:rPr>
              <a:t>1. Die künftig erforderliche Kapazität an </a:t>
            </a:r>
            <a:endParaRPr lang="de-AT" sz="2400" i="1" dirty="0">
              <a:solidFill>
                <a:schemeClr val="lt1"/>
              </a:solidFill>
            </a:endParaRPr>
          </a:p>
          <a:p>
            <a:r>
              <a:rPr lang="de-DE" sz="2400" i="1" dirty="0">
                <a:solidFill>
                  <a:schemeClr val="lt1"/>
                </a:solidFill>
              </a:rPr>
              <a:t>Pflegeeinrichtungen ist nicht finanzierbar!</a:t>
            </a:r>
            <a:endParaRPr lang="de-AT" sz="2400" i="1" dirty="0">
              <a:solidFill>
                <a:schemeClr val="lt1"/>
              </a:solidFill>
            </a:endParaRPr>
          </a:p>
          <a:p>
            <a:r>
              <a:rPr lang="de-DE" sz="2400" i="1" dirty="0">
                <a:solidFill>
                  <a:schemeClr val="lt1"/>
                </a:solidFill>
              </a:rPr>
              <a:t> </a:t>
            </a:r>
            <a:endParaRPr lang="de-AT" sz="2400" i="1" dirty="0">
              <a:solidFill>
                <a:schemeClr val="lt1"/>
              </a:solidFill>
            </a:endParaRPr>
          </a:p>
          <a:p>
            <a:r>
              <a:rPr lang="de-DE" sz="2400" i="1" dirty="0">
                <a:solidFill>
                  <a:schemeClr val="lt1"/>
                </a:solidFill>
              </a:rPr>
              <a:t>2. Die zum Pflegeheim alternative Wohnversorgung </a:t>
            </a:r>
            <a:br>
              <a:rPr lang="de-DE" sz="2400" i="1" dirty="0">
                <a:solidFill>
                  <a:schemeClr val="lt1"/>
                </a:solidFill>
              </a:rPr>
            </a:br>
            <a:r>
              <a:rPr lang="de-DE" sz="2400" i="1" dirty="0">
                <a:solidFill>
                  <a:schemeClr val="lt1"/>
                </a:solidFill>
              </a:rPr>
              <a:t>zu Hause ist zu favorisieren und durch Anreizsysteme </a:t>
            </a:r>
            <a:br>
              <a:rPr lang="de-DE" sz="2400" i="1" dirty="0">
                <a:solidFill>
                  <a:schemeClr val="lt1"/>
                </a:solidFill>
              </a:rPr>
            </a:br>
            <a:r>
              <a:rPr lang="de-DE" sz="2400" i="1" dirty="0">
                <a:solidFill>
                  <a:schemeClr val="lt1"/>
                </a:solidFill>
              </a:rPr>
              <a:t>nachhaltig zu begünstigen!</a:t>
            </a:r>
            <a:endParaRPr lang="de-AT" sz="2400" i="1"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10261675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2" name="Ellipse 1"/>
          <p:cNvSpPr/>
          <p:nvPr/>
        </p:nvSpPr>
        <p:spPr>
          <a:xfrm>
            <a:off x="1187624" y="2204864"/>
            <a:ext cx="6264696" cy="4464496"/>
          </a:xfrm>
          <a:prstGeom prst="ellipse">
            <a:avLst/>
          </a:prstGeom>
          <a:blipFill dpi="0" rotWithShape="1">
            <a:blip r:embed="rId3" cstate="print">
              <a:extLst>
                <a:ext uri="{BEBA8EAE-BF5A-486C-A8C5-ECC9F3942E4B}">
                  <a14:imgProps xmlns:a14="http://schemas.microsoft.com/office/drawing/2010/main" xmlns="">
                    <a14:imgLayer r:embed="rId4">
                      <a14:imgEffect>
                        <a14:sharpenSoften amount="-13000"/>
                      </a14:imgEffect>
                      <a14:imgEffect>
                        <a14:saturation sat="157000"/>
                      </a14:imgEffect>
                      <a14:imgEffect>
                        <a14:brightnessContrast bright="-24000" contrast="3000"/>
                      </a14:imgEffect>
                    </a14:imgLayer>
                  </a14:imgProps>
                </a:ext>
              </a:extLst>
            </a:blip>
            <a:srcRect/>
            <a:stretch>
              <a:fillRect l="-5000" t="-9000" r="-4000" b="-9000"/>
            </a:stretch>
          </a:blipFill>
          <a:ln w="0">
            <a:noFill/>
          </a:ln>
          <a:effectLst>
            <a:outerShdw blurRad="685800" dist="38100" dir="5400000" algn="t" rotWithShape="0">
              <a:prstClr val="black">
                <a:alpha val="40000"/>
              </a:prstClr>
            </a:outerShdw>
          </a:effectLst>
          <a:scene3d>
            <a:camera prst="orthographicFront">
              <a:rot lat="0" lon="0" rev="0"/>
            </a:camera>
            <a:lightRig rig="threePt" dir="t"/>
          </a:scene3d>
          <a:sp3d z="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Rechteck 2"/>
          <p:cNvSpPr/>
          <p:nvPr/>
        </p:nvSpPr>
        <p:spPr>
          <a:xfrm>
            <a:off x="1907704" y="1556794"/>
            <a:ext cx="7236296" cy="4893647"/>
          </a:xfrm>
          <a:prstGeom prst="rect">
            <a:avLst/>
          </a:prstGeom>
          <a:noFill/>
          <a:ln>
            <a:noFill/>
          </a:ln>
          <a:effectLst>
            <a:outerShdw blurRad="190500" dist="228600" dir="2700000" algn="ctr">
              <a:srgbClr val="000000">
                <a:alpha val="30000"/>
              </a:srgbClr>
            </a:outerShdw>
          </a:effectLst>
        </p:spPr>
        <p:txBody>
          <a:bodyPr wrap="square">
            <a:spAutoFit/>
          </a:bodyPr>
          <a:lstStyle/>
          <a:p>
            <a:r>
              <a:rPr lang="de-DE" sz="3200" b="1" dirty="0">
                <a:solidFill>
                  <a:schemeClr val="bg1"/>
                </a:solidFill>
              </a:rPr>
              <a:t>Aktuell: „Alles aus vielen Händen!“</a:t>
            </a:r>
            <a:endParaRPr lang="de-AT" sz="3200" b="1" dirty="0">
              <a:solidFill>
                <a:schemeClr val="bg1"/>
              </a:solidFill>
            </a:endParaRPr>
          </a:p>
          <a:p>
            <a:endParaRPr lang="de-AT" sz="3200" b="1" dirty="0">
              <a:solidFill>
                <a:schemeClr val="bg1"/>
              </a:solidFill>
            </a:endParaRPr>
          </a:p>
          <a:p>
            <a:endParaRPr lang="de-DE" sz="3200" b="1" dirty="0">
              <a:solidFill>
                <a:schemeClr val="bg1"/>
              </a:solidFill>
            </a:endParaRPr>
          </a:p>
          <a:p>
            <a:pPr marL="342900" indent="-342900">
              <a:buFont typeface="Arial" pitchFamily="34" charset="0"/>
              <a:buChar char="•"/>
            </a:pPr>
            <a:r>
              <a:rPr lang="de-DE" sz="2400" b="1" dirty="0">
                <a:solidFill>
                  <a:schemeClr val="lt1"/>
                </a:solidFill>
              </a:rPr>
              <a:t>Beratung &amp; Empfehlung: </a:t>
            </a:r>
            <a:r>
              <a:rPr lang="de-DE" sz="2400" i="1" dirty="0">
                <a:solidFill>
                  <a:schemeClr val="lt1"/>
                </a:solidFill>
              </a:rPr>
              <a:t/>
            </a:r>
            <a:br>
              <a:rPr lang="de-DE" sz="2400" i="1" dirty="0">
                <a:solidFill>
                  <a:schemeClr val="lt1"/>
                </a:solidFill>
              </a:rPr>
            </a:br>
            <a:r>
              <a:rPr lang="de-DE" sz="2400" i="1" dirty="0">
                <a:solidFill>
                  <a:schemeClr val="lt1"/>
                </a:solidFill>
              </a:rPr>
              <a:t>Sozial- und Senioreneinrichtungen ... </a:t>
            </a:r>
            <a:endParaRPr lang="de-AT" sz="2400" i="1" dirty="0">
              <a:solidFill>
                <a:schemeClr val="lt1"/>
              </a:solidFill>
            </a:endParaRPr>
          </a:p>
          <a:p>
            <a:pPr marL="342900" indent="-342900">
              <a:buFont typeface="Arial" pitchFamily="34" charset="0"/>
              <a:buChar char="•"/>
            </a:pPr>
            <a:r>
              <a:rPr lang="de-DE" sz="2400" b="1" dirty="0">
                <a:solidFill>
                  <a:schemeClr val="lt1"/>
                </a:solidFill>
              </a:rPr>
              <a:t>Bedarfserhebung und Planung: </a:t>
            </a:r>
            <a:r>
              <a:rPr lang="de-DE" sz="2400" i="1" dirty="0">
                <a:solidFill>
                  <a:schemeClr val="lt1"/>
                </a:solidFill>
              </a:rPr>
              <a:t/>
            </a:r>
            <a:br>
              <a:rPr lang="de-DE" sz="2400" i="1" dirty="0">
                <a:solidFill>
                  <a:schemeClr val="lt1"/>
                </a:solidFill>
              </a:rPr>
            </a:br>
            <a:r>
              <a:rPr lang="de-DE" sz="2400" i="1" dirty="0">
                <a:solidFill>
                  <a:schemeClr val="lt1"/>
                </a:solidFill>
              </a:rPr>
              <a:t>Architekten, planende Baumeister ... </a:t>
            </a:r>
            <a:endParaRPr lang="de-AT" sz="2400" i="1" dirty="0">
              <a:solidFill>
                <a:schemeClr val="lt1"/>
              </a:solidFill>
            </a:endParaRPr>
          </a:p>
          <a:p>
            <a:pPr marL="342900" indent="-342900">
              <a:buFont typeface="Arial" pitchFamily="34" charset="0"/>
              <a:buChar char="•"/>
            </a:pPr>
            <a:r>
              <a:rPr lang="de-DE" sz="2400" b="1" dirty="0">
                <a:solidFill>
                  <a:schemeClr val="lt1"/>
                </a:solidFill>
              </a:rPr>
              <a:t>Ausführung und Koordination: </a:t>
            </a:r>
            <a:br>
              <a:rPr lang="de-DE" sz="2400" b="1" dirty="0">
                <a:solidFill>
                  <a:schemeClr val="lt1"/>
                </a:solidFill>
              </a:rPr>
            </a:br>
            <a:r>
              <a:rPr lang="de-DE" sz="2400" i="1" dirty="0">
                <a:solidFill>
                  <a:schemeClr val="lt1"/>
                </a:solidFill>
              </a:rPr>
              <a:t>Gewerbliche Bauunternehmen ... </a:t>
            </a:r>
            <a:endParaRPr lang="de-AT" sz="2400" i="1" dirty="0">
              <a:solidFill>
                <a:schemeClr val="lt1"/>
              </a:solidFill>
            </a:endParaRPr>
          </a:p>
          <a:p>
            <a:pPr marL="342900" indent="-342900">
              <a:buFont typeface="Arial" pitchFamily="34" charset="0"/>
              <a:buChar char="•"/>
            </a:pPr>
            <a:r>
              <a:rPr lang="de-DE" sz="2400" b="1" dirty="0">
                <a:solidFill>
                  <a:schemeClr val="lt1"/>
                </a:solidFill>
              </a:rPr>
              <a:t>Betreuung:</a:t>
            </a:r>
            <a:r>
              <a:rPr lang="de-DE" sz="2400" i="1" dirty="0">
                <a:solidFill>
                  <a:schemeClr val="lt1"/>
                </a:solidFill>
              </a:rPr>
              <a:t> Angehörige, mobile und </a:t>
            </a:r>
            <a:br>
              <a:rPr lang="de-DE" sz="2400" i="1" dirty="0">
                <a:solidFill>
                  <a:schemeClr val="lt1"/>
                </a:solidFill>
              </a:rPr>
            </a:br>
            <a:r>
              <a:rPr lang="de-DE" sz="2400" i="1" dirty="0">
                <a:solidFill>
                  <a:schemeClr val="lt1"/>
                </a:solidFill>
              </a:rPr>
              <a:t>stationäre Pflegeeinheiten ...</a:t>
            </a:r>
            <a:endParaRPr lang="de-AT" sz="2400" i="1"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5"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12514847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smtClean="0">
                <a:solidFill>
                  <a:schemeClr val="tx2"/>
                </a:solidFill>
                <a:latin typeface="Arial" pitchFamily="34" charset="0"/>
                <a:cs typeface="Arial" pitchFamily="34" charset="0"/>
              </a:rPr>
              <a:t>Installateur-Fachbetrieb Marvan</a:t>
            </a:r>
            <a:endParaRPr lang="de-AT" sz="3000" b="1" dirty="0">
              <a:solidFill>
                <a:schemeClr val="tx2"/>
              </a:solidFill>
              <a:latin typeface="Arial" pitchFamily="34" charset="0"/>
              <a:cs typeface="Arial" pitchFamily="34" charset="0"/>
            </a:endParaRPr>
          </a:p>
        </p:txBody>
      </p:sp>
      <p:sp>
        <p:nvSpPr>
          <p:cNvPr id="7" name="Textfeld 6"/>
          <p:cNvSpPr txBox="1"/>
          <p:nvPr/>
        </p:nvSpPr>
        <p:spPr>
          <a:xfrm>
            <a:off x="611560" y="1592793"/>
            <a:ext cx="8424936" cy="3985706"/>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Familienbetrieb in vierter Generation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Gründung </a:t>
            </a:r>
            <a:r>
              <a:rPr lang="de-AT" sz="2200" dirty="0">
                <a:solidFill>
                  <a:srgbClr val="1F497D"/>
                </a:solidFill>
                <a:latin typeface="Arial" pitchFamily="34" charset="0"/>
                <a:cs typeface="Arial" pitchFamily="34" charset="0"/>
              </a:rPr>
              <a:t>1896 </a:t>
            </a:r>
            <a:r>
              <a:rPr lang="de-AT" sz="2200" dirty="0" smtClean="0">
                <a:solidFill>
                  <a:schemeClr val="tx2"/>
                </a:solidFill>
                <a:latin typeface="Arial" pitchFamily="34" charset="0"/>
                <a:cs typeface="Arial" pitchFamily="34" charset="0"/>
              </a:rPr>
              <a:t>als kleiner Spenglerbetrieb in Wien-Favoriten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Heute ist Marvan einer der erfolgreichsten und innovativsten Installateurbetriebe Österreichs</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Erfolgsrezept: Qualität, Kompetenz, Nachhaltigkeit, technische Perfektion, Innovationsgeist</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Spezialist für barrierearmes und </a:t>
            </a:r>
            <a:r>
              <a:rPr lang="de-AT" sz="2200" dirty="0" err="1" smtClean="0">
                <a:solidFill>
                  <a:schemeClr val="tx2"/>
                </a:solidFill>
                <a:latin typeface="Arial" pitchFamily="34" charset="0"/>
                <a:cs typeface="Arial" pitchFamily="34" charset="0"/>
              </a:rPr>
              <a:t>barrierefreies</a:t>
            </a:r>
            <a:r>
              <a:rPr lang="de-AT" sz="2200" dirty="0" smtClean="0">
                <a:solidFill>
                  <a:schemeClr val="tx2"/>
                </a:solidFill>
                <a:latin typeface="Arial" pitchFamily="34" charset="0"/>
                <a:cs typeface="Arial" pitchFamily="34" charset="0"/>
              </a:rPr>
              <a:t> Baden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Erfindung der Badewannentür</a:t>
            </a:r>
          </a:p>
          <a:p>
            <a:endParaRPr lang="de-AT" sz="2200" dirty="0" smtClean="0">
              <a:solidFill>
                <a:schemeClr val="tx2"/>
              </a:solidFill>
              <a:latin typeface="Arial" pitchFamily="34" charset="0"/>
              <a:cs typeface="Arial" pitchFamily="34" charset="0"/>
            </a:endParaRPr>
          </a:p>
          <a:p>
            <a:endParaRPr lang="de-AT" sz="3000" dirty="0">
              <a:solidFill>
                <a:schemeClr val="tx2"/>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4"/>
            <a:ext cx="7236296" cy="4770537"/>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Handlungsbedarf!</a:t>
            </a:r>
            <a:endParaRPr lang="de-AT" sz="3200" b="1" dirty="0">
              <a:solidFill>
                <a:schemeClr val="bg1"/>
              </a:solidFill>
            </a:endParaRPr>
          </a:p>
          <a:p>
            <a:endParaRPr lang="de-DE" sz="3200" b="1" dirty="0">
              <a:solidFill>
                <a:schemeClr val="bg1"/>
              </a:solidFill>
            </a:endParaRPr>
          </a:p>
          <a:p>
            <a:endParaRPr lang="de-AT" sz="2400" dirty="0"/>
          </a:p>
          <a:p>
            <a:pPr marL="342900" lvl="0" indent="-342900">
              <a:buFont typeface="Arial" panose="020B0604020202020204" pitchFamily="34" charset="0"/>
              <a:buChar char="•"/>
            </a:pPr>
            <a:r>
              <a:rPr lang="de-DE" sz="2400" dirty="0">
                <a:solidFill>
                  <a:schemeClr val="lt1"/>
                </a:solidFill>
              </a:rPr>
              <a:t>Bewusstseinsbildung durch Aufklärungsarbeit</a:t>
            </a:r>
            <a:endParaRPr lang="de-AT" sz="2400" dirty="0">
              <a:solidFill>
                <a:schemeClr val="lt1"/>
              </a:solidFill>
            </a:endParaRPr>
          </a:p>
          <a:p>
            <a:pPr marL="342900" lvl="0" indent="-342900">
              <a:buFont typeface="Arial" panose="020B0604020202020204" pitchFamily="34" charset="0"/>
              <a:buChar char="•"/>
            </a:pPr>
            <a:r>
              <a:rPr lang="de-DE" sz="2400" dirty="0">
                <a:solidFill>
                  <a:schemeClr val="lt1"/>
                </a:solidFill>
              </a:rPr>
              <a:t>Impulse durch Fördermaßnahmen – „Seniorenscheck“</a:t>
            </a:r>
            <a:endParaRPr lang="de-AT" sz="2400" dirty="0">
              <a:solidFill>
                <a:schemeClr val="lt1"/>
              </a:solidFill>
            </a:endParaRPr>
          </a:p>
          <a:p>
            <a:pPr marL="342900" lvl="0" indent="-342900">
              <a:buFont typeface="Arial" panose="020B0604020202020204" pitchFamily="34" charset="0"/>
              <a:buChar char="•"/>
            </a:pPr>
            <a:r>
              <a:rPr lang="de-DE" sz="2400" dirty="0">
                <a:solidFill>
                  <a:schemeClr val="lt1"/>
                </a:solidFill>
              </a:rPr>
              <a:t>Vereinfachung und Vereinheitlichung </a:t>
            </a:r>
            <a:r>
              <a:rPr lang="de-DE" sz="2400" dirty="0" smtClean="0">
                <a:solidFill>
                  <a:schemeClr val="lt1"/>
                </a:solidFill>
              </a:rPr>
              <a:t/>
            </a:r>
            <a:br>
              <a:rPr lang="de-DE" sz="2400" dirty="0" smtClean="0">
                <a:solidFill>
                  <a:schemeClr val="lt1"/>
                </a:solidFill>
              </a:rPr>
            </a:br>
            <a:r>
              <a:rPr lang="de-DE" sz="2400" dirty="0" smtClean="0">
                <a:solidFill>
                  <a:schemeClr val="lt1"/>
                </a:solidFill>
              </a:rPr>
              <a:t>der </a:t>
            </a:r>
            <a:r>
              <a:rPr lang="de-DE" sz="2400" dirty="0">
                <a:solidFill>
                  <a:schemeClr val="lt1"/>
                </a:solidFill>
              </a:rPr>
              <a:t>Förderrichtlinien</a:t>
            </a:r>
            <a:endParaRPr lang="de-AT" sz="2400" dirty="0">
              <a:solidFill>
                <a:schemeClr val="lt1"/>
              </a:solidFill>
            </a:endParaRPr>
          </a:p>
          <a:p>
            <a:pPr marL="342900" lvl="0" indent="-342900">
              <a:buFont typeface="Arial" panose="020B0604020202020204" pitchFamily="34" charset="0"/>
              <a:buChar char="•"/>
            </a:pPr>
            <a:r>
              <a:rPr lang="de-DE" sz="2400" dirty="0">
                <a:solidFill>
                  <a:schemeClr val="lt1"/>
                </a:solidFill>
              </a:rPr>
              <a:t>Aktive Informationspolitik der Förderstellen</a:t>
            </a:r>
            <a:endParaRPr lang="de-AT" sz="2400" dirty="0">
              <a:solidFill>
                <a:schemeClr val="lt1"/>
              </a:solidFill>
            </a:endParaRPr>
          </a:p>
          <a:p>
            <a:pPr marL="342900" lvl="0" indent="-342900">
              <a:buFont typeface="Arial" panose="020B0604020202020204" pitchFamily="34" charset="0"/>
              <a:buChar char="•"/>
            </a:pPr>
            <a:r>
              <a:rPr lang="de-DE" sz="2400" dirty="0">
                <a:solidFill>
                  <a:schemeClr val="lt1"/>
                </a:solidFill>
              </a:rPr>
              <a:t>Harmonisierung der Bauordnungen</a:t>
            </a:r>
            <a:endParaRPr lang="de-AT" sz="2400" dirty="0">
              <a:solidFill>
                <a:schemeClr val="lt1"/>
              </a:solidFill>
            </a:endParaRPr>
          </a:p>
          <a:p>
            <a:pPr marL="342900" lvl="0" indent="-342900">
              <a:buFont typeface="Arial" panose="020B0604020202020204" pitchFamily="34" charset="0"/>
              <a:buChar char="•"/>
            </a:pPr>
            <a:r>
              <a:rPr lang="de-DE" sz="2400" dirty="0">
                <a:solidFill>
                  <a:schemeClr val="lt1"/>
                </a:solidFill>
              </a:rPr>
              <a:t>Bedarfsgerechtes Angebot im Handel und Gewerbe</a:t>
            </a:r>
            <a:endParaRPr lang="de-AT" sz="2400" dirty="0">
              <a:solidFill>
                <a:schemeClr val="lt1"/>
              </a:solidFill>
            </a:endParaRPr>
          </a:p>
          <a:p>
            <a:pPr marL="342900" lvl="0" indent="-342900">
              <a:buFont typeface="Arial" panose="020B0604020202020204" pitchFamily="34" charset="0"/>
              <a:buChar char="•"/>
            </a:pPr>
            <a:r>
              <a:rPr lang="de-DE" sz="2400" dirty="0">
                <a:solidFill>
                  <a:schemeClr val="lt1"/>
                </a:solidFill>
              </a:rPr>
              <a:t>Geschultes Beratungs- und Verkaufspersonal</a:t>
            </a:r>
            <a:endParaRPr lang="de-AT" sz="2400"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36868682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err="1" smtClean="0">
                <a:solidFill>
                  <a:srgbClr val="1F497D"/>
                </a:solidFill>
                <a:latin typeface="Arial" pitchFamily="34" charset="0"/>
                <a:cs typeface="Arial" pitchFamily="34" charset="0"/>
              </a:rPr>
              <a:t>Barrierearm</a:t>
            </a:r>
            <a:r>
              <a:rPr lang="de-AT" sz="3000" b="1" dirty="0" smtClean="0">
                <a:solidFill>
                  <a:srgbClr val="1F497D"/>
                </a:solidFill>
                <a:latin typeface="Arial" pitchFamily="34" charset="0"/>
                <a:cs typeface="Arial" pitchFamily="34" charset="0"/>
              </a:rPr>
              <a:t> wohnen: mehr als ein </a:t>
            </a:r>
            <a:r>
              <a:rPr lang="de-AT" sz="3000" b="1" dirty="0">
                <a:solidFill>
                  <a:srgbClr val="1F497D"/>
                </a:solidFill>
                <a:latin typeface="Arial" pitchFamily="34" charset="0"/>
                <a:cs typeface="Arial" pitchFamily="34" charset="0"/>
              </a:rPr>
              <a:t>T</a:t>
            </a:r>
            <a:r>
              <a:rPr lang="de-AT" sz="3000" b="1" dirty="0" smtClean="0">
                <a:solidFill>
                  <a:srgbClr val="1F497D"/>
                </a:solidFill>
                <a:latin typeface="Arial" pitchFamily="34" charset="0"/>
                <a:cs typeface="Arial" pitchFamily="34" charset="0"/>
              </a:rPr>
              <a:t>rend</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412776"/>
            <a:ext cx="8352928" cy="5381154"/>
          </a:xfrm>
          <a:prstGeom prst="rect">
            <a:avLst/>
          </a:prstGeom>
          <a:noFill/>
        </p:spPr>
        <p:txBody>
          <a:bodyPr wrap="square" rtlCol="0">
            <a:spAutoFit/>
          </a:bodyPr>
          <a:lstStyle/>
          <a:p>
            <a:pPr marL="342900" indent="-342900">
              <a:spcBef>
                <a:spcPts val="600"/>
              </a:spcBef>
              <a:buFont typeface="Arial" pitchFamily="34" charset="0"/>
              <a:buChar char="•"/>
            </a:pPr>
            <a:r>
              <a:rPr lang="de-AT" sz="2200" dirty="0" smtClean="0">
                <a:solidFill>
                  <a:schemeClr val="tx2"/>
                </a:solidFill>
                <a:latin typeface="Arial" pitchFamily="34" charset="0"/>
                <a:cs typeface="Arial" pitchFamily="34" charset="0"/>
              </a:rPr>
              <a:t>Demographische Entwicklung: Immer höherer Anteil</a:t>
            </a:r>
          </a:p>
          <a:p>
            <a:pPr marL="342900" indent="-342900">
              <a:spcBef>
                <a:spcPts val="600"/>
              </a:spcBef>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älterer Menschen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1,52 Mio. Menschen über 65 Jahren in Österreich. </a:t>
            </a:r>
          </a:p>
          <a:p>
            <a:pPr marL="342900" indent="-342900">
              <a:spcBef>
                <a:spcPts val="600"/>
              </a:spcBef>
            </a:pPr>
            <a:r>
              <a:rPr lang="de-AT" sz="2200" dirty="0" smtClean="0">
                <a:solidFill>
                  <a:schemeClr val="tx2"/>
                </a:solidFill>
                <a:latin typeface="Arial" pitchFamily="34" charset="0"/>
                <a:cs typeface="Arial" pitchFamily="34" charset="0"/>
              </a:rPr>
              <a:t>	Bis 2030 werden es über 2 Mio. sein.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476.000 Menschen mit Bewegungs-Behinderung</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Über 440.000 pflegebedürftige Menschen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Großer Wunsch der Meisten: den Lebensabend zu  Hause verbringen</a:t>
            </a:r>
          </a:p>
          <a:p>
            <a:pPr marL="342900" indent="-342900">
              <a:spcBef>
                <a:spcPts val="600"/>
              </a:spcBef>
              <a:buFont typeface="Arial" panose="020B0604020202020204" pitchFamily="34" charset="0"/>
              <a:buChar char="•"/>
            </a:pPr>
            <a:endParaRPr lang="de-AT" sz="2200" dirty="0">
              <a:solidFill>
                <a:schemeClr val="tx2"/>
              </a:solidFill>
              <a:latin typeface="Arial" pitchFamily="34" charset="0"/>
              <a:cs typeface="Arial" pitchFamily="34" charset="0"/>
            </a:endParaRPr>
          </a:p>
          <a:p>
            <a:pPr marL="342900" indent="-342900">
              <a:spcBef>
                <a:spcPts val="600"/>
              </a:spcBef>
            </a:pPr>
            <a:r>
              <a:rPr lang="de-AT" sz="2200" dirty="0" smtClean="0">
                <a:solidFill>
                  <a:schemeClr val="tx2"/>
                </a:solidFill>
                <a:latin typeface="Arial" pitchFamily="34" charset="0"/>
                <a:cs typeface="Arial" pitchFamily="34" charset="0"/>
              </a:rPr>
              <a:t>Dafür müssen die entsprechenden Wohn-Voraussetzungen</a:t>
            </a:r>
          </a:p>
          <a:p>
            <a:pPr marL="342900" indent="-342900">
              <a:spcBef>
                <a:spcPts val="600"/>
              </a:spcBef>
            </a:pPr>
            <a:r>
              <a:rPr lang="de-AT" sz="2200" dirty="0" smtClean="0">
                <a:solidFill>
                  <a:schemeClr val="tx2"/>
                </a:solidFill>
                <a:latin typeface="Arial" pitchFamily="34" charset="0"/>
                <a:cs typeface="Arial" pitchFamily="34" charset="0"/>
              </a:rPr>
              <a:t>geschaffen werden!</a:t>
            </a:r>
          </a:p>
          <a:p>
            <a:endParaRPr lang="de-AT" sz="2200" dirty="0" smtClean="0">
              <a:solidFill>
                <a:srgbClr val="1F497D"/>
              </a:solidFill>
              <a:latin typeface="Arial" pitchFamily="34" charset="0"/>
              <a:cs typeface="Arial" pitchFamily="34" charset="0"/>
            </a:endParaRPr>
          </a:p>
          <a:p>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3473952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smtClean="0">
                <a:solidFill>
                  <a:srgbClr val="1F497D"/>
                </a:solidFill>
                <a:latin typeface="Arial" pitchFamily="34" charset="0"/>
                <a:cs typeface="Arial" pitchFamily="34" charset="0"/>
              </a:rPr>
              <a:t>Risiko-Hotspot Badezimmer</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592793"/>
            <a:ext cx="8532440" cy="3724096"/>
          </a:xfrm>
          <a:prstGeom prst="rect">
            <a:avLst/>
          </a:prstGeom>
          <a:noFill/>
        </p:spPr>
        <p:txBody>
          <a:bodyPr wrap="square" rtlCol="0">
            <a:spAutoFit/>
          </a:bodyPr>
          <a:lstStyle/>
          <a:p>
            <a:endParaRPr lang="de-AT" sz="2200" dirty="0" smtClean="0">
              <a:solidFill>
                <a:srgbClr val="1F497D"/>
              </a:solidFill>
              <a:latin typeface="Arial" pitchFamily="34" charset="0"/>
              <a:cs typeface="Arial" pitchFamily="34" charset="0"/>
            </a:endParaRP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Alle 30 Minuten passiert ein Unfall in Österreichs Badezimmern</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Mehr als 17.000 Badezimmer-Unfälle im Jahr</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Haupt-Betroffene: Menschen über 60 Jahren (mehr als 40</a:t>
            </a:r>
          </a:p>
          <a:p>
            <a:pPr marL="447675" indent="-447675">
              <a:spcBef>
                <a:spcPts val="600"/>
              </a:spcBef>
            </a:pPr>
            <a:r>
              <a:rPr lang="de-AT" sz="2200" dirty="0" smtClean="0">
                <a:solidFill>
                  <a:schemeClr val="tx2"/>
                </a:solidFill>
                <a:latin typeface="Arial" pitchFamily="34" charset="0"/>
                <a:cs typeface="Arial" pitchFamily="34" charset="0"/>
              </a:rPr>
              <a:t>     Prozent der Unfälle)</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Frauen häufiger als Männer betroffen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Haupt-Unfallursachen: stürzen, stolpern, ausrutschen</a:t>
            </a:r>
          </a:p>
          <a:p>
            <a:endParaRPr lang="de-AT" sz="2200" dirty="0" smtClean="0">
              <a:solidFill>
                <a:srgbClr val="1F497D"/>
              </a:solidFill>
              <a:latin typeface="Arial" pitchFamily="34" charset="0"/>
              <a:cs typeface="Arial" pitchFamily="34" charset="0"/>
            </a:endParaRPr>
          </a:p>
          <a:p>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2541507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smtClean="0">
                <a:solidFill>
                  <a:srgbClr val="1F497D"/>
                </a:solidFill>
                <a:latin typeface="Arial" pitchFamily="34" charset="0"/>
                <a:cs typeface="Arial" pitchFamily="34" charset="0"/>
              </a:rPr>
              <a:t>Barrierearmes Badezimmer</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592793"/>
            <a:ext cx="7488832" cy="4816703"/>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Für ein sicheres, senioren- und behindertengerechtes Baden gibt es bereits zahlreiche Erleichterungen:</a:t>
            </a:r>
          </a:p>
          <a:p>
            <a:pPr marL="342900" indent="-342900">
              <a:spcBef>
                <a:spcPts val="600"/>
              </a:spcBef>
              <a:buFont typeface="Arial" panose="020B0604020202020204" pitchFamily="34" charset="0"/>
              <a:buChar char="•"/>
            </a:pPr>
            <a:endParaRPr lang="de-AT" sz="2200" dirty="0" smtClean="0">
              <a:solidFill>
                <a:schemeClr val="tx2"/>
              </a:solidFill>
              <a:latin typeface="Arial" pitchFamily="34" charset="0"/>
              <a:cs typeface="Arial" pitchFamily="34" charset="0"/>
            </a:endParaRP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Haltegriffe</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Duschhocker und Wandklappsitze</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Wannenlifte</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Rutschhemmungen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Seniorengerechte Armaturen etc.</a:t>
            </a:r>
          </a:p>
          <a:p>
            <a:pPr>
              <a:buFont typeface="Arial" pitchFamily="34" charset="0"/>
              <a:buChar char="•"/>
            </a:pPr>
            <a:endParaRPr lang="de-AT" sz="2200" dirty="0">
              <a:solidFill>
                <a:srgbClr val="1F497D"/>
              </a:solidFill>
              <a:latin typeface="Arial" pitchFamily="34" charset="0"/>
              <a:cs typeface="Arial" pitchFamily="34" charset="0"/>
            </a:endParaRP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BADEWANNENTÜR / BADEWANNE MIT TÜR</a:t>
            </a:r>
          </a:p>
          <a:p>
            <a:endParaRPr lang="de-AT" sz="2200" dirty="0" smtClean="0">
              <a:solidFill>
                <a:srgbClr val="1F497D"/>
              </a:solidFill>
              <a:latin typeface="Arial" pitchFamily="34" charset="0"/>
              <a:cs typeface="Arial" pitchFamily="34" charset="0"/>
            </a:endParaRPr>
          </a:p>
          <a:p>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1250276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smtClean="0">
                <a:solidFill>
                  <a:srgbClr val="1F497D"/>
                </a:solidFill>
                <a:latin typeface="Arial" pitchFamily="34" charset="0"/>
                <a:cs typeface="Arial" pitchFamily="34" charset="0"/>
              </a:rPr>
              <a:t>Magic Bad-Wannentür</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592793"/>
            <a:ext cx="8532440" cy="4816703"/>
          </a:xfrm>
          <a:prstGeom prst="rect">
            <a:avLst/>
          </a:prstGeom>
          <a:noFill/>
        </p:spPr>
        <p:txBody>
          <a:bodyPr wrap="square" rtlCol="0">
            <a:spAutoFit/>
          </a:bodyPr>
          <a:lstStyle/>
          <a:p>
            <a:endParaRPr lang="de-AT" sz="2200" dirty="0" smtClean="0">
              <a:solidFill>
                <a:srgbClr val="1F497D"/>
              </a:solidFill>
              <a:latin typeface="Arial" pitchFamily="34" charset="0"/>
              <a:cs typeface="Arial" pitchFamily="34" charset="0"/>
            </a:endParaRP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Erfindung durch Christoph Marvan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Mittlerweile 7 </a:t>
            </a:r>
            <a:r>
              <a:rPr lang="de-AT" sz="2200" dirty="0">
                <a:solidFill>
                  <a:schemeClr val="tx2"/>
                </a:solidFill>
                <a:latin typeface="Arial" pitchFamily="34" charset="0"/>
                <a:cs typeface="Arial" pitchFamily="34" charset="0"/>
              </a:rPr>
              <a:t>Jahre </a:t>
            </a:r>
            <a:r>
              <a:rPr lang="de-AT" sz="2200" dirty="0" smtClean="0">
                <a:solidFill>
                  <a:schemeClr val="tx2"/>
                </a:solidFill>
                <a:latin typeface="Arial" pitchFamily="34" charset="0"/>
                <a:cs typeface="Arial" pitchFamily="34" charset="0"/>
              </a:rPr>
              <a:t>Erfahrung</a:t>
            </a:r>
          </a:p>
          <a:p>
            <a:pPr marL="342900" lvl="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Etwa 6.000 </a:t>
            </a:r>
            <a:r>
              <a:rPr lang="de-AT" sz="2200" dirty="0">
                <a:solidFill>
                  <a:schemeClr val="tx2"/>
                </a:solidFill>
                <a:latin typeface="Arial" pitchFamily="34" charset="0"/>
                <a:cs typeface="Arial" pitchFamily="34" charset="0"/>
              </a:rPr>
              <a:t>eingebaute </a:t>
            </a:r>
            <a:r>
              <a:rPr lang="de-AT" sz="2200" dirty="0" smtClean="0">
                <a:solidFill>
                  <a:schemeClr val="tx2"/>
                </a:solidFill>
                <a:latin typeface="Arial" pitchFamily="34" charset="0"/>
                <a:cs typeface="Arial" pitchFamily="34" charset="0"/>
              </a:rPr>
              <a:t>Türen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Rund 50 Partnerbetriebe im In- und Ausland</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Marktanteil etwa 80 Prozent</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TÜV-Austria geprüft</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Auszeichnung mit dem Innovationspreis</a:t>
            </a:r>
            <a:br>
              <a:rPr lang="de-AT" sz="2200" dirty="0" smtClean="0">
                <a:solidFill>
                  <a:schemeClr val="tx2"/>
                </a:solidFill>
                <a:latin typeface="Arial" pitchFamily="34" charset="0"/>
                <a:cs typeface="Arial" pitchFamily="34" charset="0"/>
              </a:rPr>
            </a:br>
            <a:r>
              <a:rPr lang="de-AT" sz="2200" dirty="0" smtClean="0">
                <a:solidFill>
                  <a:schemeClr val="tx2"/>
                </a:solidFill>
                <a:latin typeface="Arial" pitchFamily="34" charset="0"/>
                <a:cs typeface="Arial" pitchFamily="34" charset="0"/>
              </a:rPr>
              <a:t> der Wirtschaftskammer</a:t>
            </a:r>
          </a:p>
          <a:p>
            <a:endParaRPr lang="de-AT" sz="2200" dirty="0" smtClean="0">
              <a:solidFill>
                <a:srgbClr val="1F497D"/>
              </a:solidFill>
              <a:latin typeface="Arial" pitchFamily="34" charset="0"/>
              <a:cs typeface="Arial" pitchFamily="34" charset="0"/>
            </a:endParaRPr>
          </a:p>
          <a:p>
            <a:endParaRPr lang="de-AT" sz="2200" dirty="0" smtClean="0">
              <a:solidFill>
                <a:srgbClr val="1F497D"/>
              </a:solidFill>
              <a:latin typeface="Arial" pitchFamily="34" charset="0"/>
              <a:cs typeface="Arial" pitchFamily="34" charset="0"/>
            </a:endParaRPr>
          </a:p>
          <a:p>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2078967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smtClean="0">
                <a:solidFill>
                  <a:srgbClr val="1F497D"/>
                </a:solidFill>
                <a:latin typeface="Arial" pitchFamily="34" charset="0"/>
                <a:cs typeface="Arial" pitchFamily="34" charset="0"/>
              </a:rPr>
              <a:t>Die Vorteile der Magic Bad-Wannentür</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592793"/>
            <a:ext cx="7488832" cy="4170372"/>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Sicherheit beim Ein- und Ausstieg</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Komfortabel und rückenschonend</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Individuelle Anpassung an die bestehende Badewanne</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Maßfertigung mit tiefstmöglichem Einstieg</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Farb-Vielfalt</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Einbau an einem einzigen Arbeitstag ohne Schmutz,</a:t>
            </a:r>
          </a:p>
          <a:p>
            <a:pPr marL="342900" indent="-342900">
              <a:spcBef>
                <a:spcPts val="600"/>
              </a:spcBef>
              <a:tabLst>
                <a:tab pos="447675" algn="l"/>
              </a:tabLst>
            </a:pPr>
            <a:r>
              <a:rPr lang="de-AT" sz="2200" dirty="0" smtClean="0">
                <a:solidFill>
                  <a:schemeClr val="tx2"/>
                </a:solidFill>
                <a:latin typeface="Arial" pitchFamily="34" charset="0"/>
                <a:cs typeface="Arial" pitchFamily="34" charset="0"/>
              </a:rPr>
              <a:t>   	 Baustellenflair oder beschädigte Fliesen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Praktischer und 100% wasserdichter Türverschluss</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5 Jahre Garantie</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Wartezeit nur wenige Tage</a:t>
            </a:r>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859942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smtClean="0">
                <a:solidFill>
                  <a:srgbClr val="1F497D"/>
                </a:solidFill>
                <a:latin typeface="Arial" pitchFamily="34" charset="0"/>
                <a:cs typeface="Arial" pitchFamily="34" charset="0"/>
              </a:rPr>
              <a:t>Wer braucht eine Badewanne(</a:t>
            </a:r>
            <a:r>
              <a:rPr lang="de-AT" sz="3000" b="1" dirty="0" err="1" smtClean="0">
                <a:solidFill>
                  <a:srgbClr val="1F497D"/>
                </a:solidFill>
                <a:latin typeface="Arial" pitchFamily="34" charset="0"/>
                <a:cs typeface="Arial" pitchFamily="34" charset="0"/>
              </a:rPr>
              <a:t>ntür</a:t>
            </a:r>
            <a:r>
              <a:rPr lang="de-AT" sz="3000" b="1" dirty="0" smtClean="0">
                <a:solidFill>
                  <a:srgbClr val="1F497D"/>
                </a:solidFill>
                <a:latin typeface="Arial" pitchFamily="34" charset="0"/>
                <a:cs typeface="Arial" pitchFamily="34" charset="0"/>
              </a:rPr>
              <a:t>)?</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592793"/>
            <a:ext cx="7488832" cy="4585871"/>
          </a:xfrm>
          <a:prstGeom prst="rect">
            <a:avLst/>
          </a:prstGeom>
          <a:noFill/>
        </p:spPr>
        <p:txBody>
          <a:bodyPr wrap="square" rtlCol="0">
            <a:spAutoFit/>
          </a:bodyPr>
          <a:lstStyle/>
          <a:p>
            <a:r>
              <a:rPr lang="de-AT" sz="2200" dirty="0" smtClean="0">
                <a:solidFill>
                  <a:srgbClr val="1F497D"/>
                </a:solidFill>
                <a:latin typeface="Arial" pitchFamily="34" charset="0"/>
                <a:cs typeface="Arial" pitchFamily="34" charset="0"/>
              </a:rPr>
              <a:t>Ein Wannenbad ist für die Muskulatur viel entspannender als eine Dusche. Gesundheitsbäder mit Badezusätzen sind nur in der Wanne möglich. In der Wanne kann man auch duschen, in der Dusche aber nicht baden.</a:t>
            </a:r>
          </a:p>
          <a:p>
            <a:endParaRPr lang="de-AT" sz="2200" dirty="0" smtClean="0">
              <a:solidFill>
                <a:srgbClr val="1F497D"/>
              </a:solidFill>
              <a:latin typeface="Arial" pitchFamily="34" charset="0"/>
              <a:cs typeface="Arial" pitchFamily="34" charset="0"/>
            </a:endParaRPr>
          </a:p>
          <a:p>
            <a:r>
              <a:rPr lang="de-AT" sz="2200" dirty="0" smtClean="0">
                <a:solidFill>
                  <a:srgbClr val="1F497D"/>
                </a:solidFill>
                <a:latin typeface="Arial" pitchFamily="34" charset="0"/>
                <a:cs typeface="Arial" pitchFamily="34" charset="0"/>
              </a:rPr>
              <a:t>Ganz besonders ist die Wannentür zu empfehlen: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Älteren und weniger beweglichen Menschen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Gebrechlichen oder behinderten Menschen</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Familien mit Kleinkindern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Hundebesitzern</a:t>
            </a:r>
          </a:p>
          <a:p>
            <a:endParaRPr lang="de-AT" sz="2200" dirty="0" smtClean="0">
              <a:solidFill>
                <a:srgbClr val="1F497D"/>
              </a:solidFill>
              <a:latin typeface="Arial" pitchFamily="34" charset="0"/>
              <a:cs typeface="Arial" pitchFamily="34" charset="0"/>
            </a:endParaRPr>
          </a:p>
          <a:p>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2231011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539552" y="153962"/>
            <a:ext cx="7488832" cy="1015663"/>
          </a:xfrm>
          <a:prstGeom prst="rect">
            <a:avLst/>
          </a:prstGeom>
          <a:noFill/>
        </p:spPr>
        <p:txBody>
          <a:bodyPr wrap="square" rtlCol="0">
            <a:spAutoFit/>
          </a:bodyPr>
          <a:lstStyle/>
          <a:p>
            <a:r>
              <a:rPr lang="de-AT" sz="3000" b="1" dirty="0" smtClean="0">
                <a:solidFill>
                  <a:srgbClr val="1F497D"/>
                </a:solidFill>
                <a:latin typeface="Arial" pitchFamily="34" charset="0"/>
                <a:cs typeface="Arial" pitchFamily="34" charset="0"/>
              </a:rPr>
              <a:t>Neu: Variodoor – die Badewanne mit eingebauter Tür</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592793"/>
            <a:ext cx="8208912" cy="3647152"/>
          </a:xfrm>
          <a:prstGeom prst="rect">
            <a:avLst/>
          </a:prstGeom>
          <a:noFill/>
        </p:spPr>
        <p:txBody>
          <a:bodyPr wrap="square" rtlCol="0">
            <a:spAutoFit/>
          </a:bodyPr>
          <a:lstStyle/>
          <a:p>
            <a:pPr marL="342900" indent="-342900">
              <a:spcBef>
                <a:spcPts val="600"/>
              </a:spcBef>
              <a:buFont typeface="Arial" panose="020B0604020202020204" pitchFamily="34" charset="0"/>
              <a:buChar char="•"/>
              <a:tabLst>
                <a:tab pos="419100" algn="l"/>
              </a:tabLst>
            </a:pPr>
            <a:r>
              <a:rPr lang="de-AT" sz="2200" dirty="0" smtClean="0">
                <a:solidFill>
                  <a:schemeClr val="tx2"/>
                </a:solidFill>
                <a:latin typeface="Arial" pitchFamily="34" charset="0"/>
                <a:cs typeface="Arial" pitchFamily="34" charset="0"/>
              </a:rPr>
              <a:t> Variodoor macht auch in kleinen Badezimmern Badewannen  	möglich</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Beliebige Position der Tür möglich</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Ideal bei Neueinrichtung oder Komplettsanierung im Bad</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Variodoor lässt sich in jede Wanne einbauen, es gibt aber</a:t>
            </a:r>
          </a:p>
          <a:p>
            <a:pPr marL="342900" indent="-342900">
              <a:spcBef>
                <a:spcPts val="600"/>
              </a:spcBef>
              <a:tabLst>
                <a:tab pos="401638" algn="l"/>
              </a:tabLst>
            </a:pPr>
            <a:r>
              <a:rPr lang="de-AT" sz="2200" dirty="0" smtClean="0">
                <a:solidFill>
                  <a:schemeClr val="tx2"/>
                </a:solidFill>
                <a:latin typeface="Arial" pitchFamily="34" charset="0"/>
                <a:cs typeface="Arial" pitchFamily="34" charset="0"/>
              </a:rPr>
              <a:t>		auch fertige Variodoor-Wannen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Vertrieb der Variodoor-Wannen über SHT</a:t>
            </a:r>
          </a:p>
          <a:p>
            <a:endParaRPr lang="de-AT" sz="2200" dirty="0" smtClean="0">
              <a:solidFill>
                <a:srgbClr val="1F497D"/>
              </a:solidFill>
              <a:latin typeface="Arial" pitchFamily="34" charset="0"/>
              <a:cs typeface="Arial" pitchFamily="34" charset="0"/>
            </a:endParaRPr>
          </a:p>
          <a:p>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4188630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smtClean="0">
                <a:solidFill>
                  <a:srgbClr val="1F497D"/>
                </a:solidFill>
                <a:latin typeface="Arial" pitchFamily="34" charset="0"/>
                <a:cs typeface="Arial" pitchFamily="34" charset="0"/>
              </a:rPr>
              <a:t>Zusammenfassung</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592793"/>
            <a:ext cx="7488832" cy="4893647"/>
          </a:xfrm>
          <a:prstGeom prst="rect">
            <a:avLst/>
          </a:prstGeom>
          <a:noFill/>
        </p:spPr>
        <p:txBody>
          <a:bodyPr wrap="square" rtlCol="0">
            <a:spAutoFit/>
          </a:bodyPr>
          <a:lstStyle/>
          <a:p>
            <a:pPr>
              <a:spcBef>
                <a:spcPts val="600"/>
              </a:spcBef>
              <a:buFont typeface="Arial" pitchFamily="34" charset="0"/>
              <a:buChar char="•"/>
            </a:pPr>
            <a:r>
              <a:rPr lang="de-AT" sz="2200" dirty="0" smtClean="0">
                <a:solidFill>
                  <a:srgbClr val="1F497D"/>
                </a:solidFill>
                <a:latin typeface="Arial" pitchFamily="34" charset="0"/>
                <a:cs typeface="Arial" pitchFamily="34" charset="0"/>
              </a:rPr>
              <a:t> Ältere Menschen wollen so lange wie möglich in den</a:t>
            </a:r>
          </a:p>
          <a:p>
            <a:pPr>
              <a:spcBef>
                <a:spcPts val="600"/>
              </a:spcBef>
            </a:pPr>
            <a:r>
              <a:rPr lang="de-AT" sz="2200" dirty="0">
                <a:solidFill>
                  <a:srgbClr val="1F497D"/>
                </a:solidFill>
                <a:latin typeface="Arial" pitchFamily="34" charset="0"/>
                <a:cs typeface="Arial" pitchFamily="34" charset="0"/>
              </a:rPr>
              <a:t> </a:t>
            </a:r>
            <a:r>
              <a:rPr lang="de-AT" sz="2200" dirty="0" smtClean="0">
                <a:solidFill>
                  <a:srgbClr val="1F497D"/>
                </a:solidFill>
                <a:latin typeface="Arial" pitchFamily="34" charset="0"/>
                <a:cs typeface="Arial" pitchFamily="34" charset="0"/>
              </a:rPr>
              <a:t> eigenen vier Wänden wohnen</a:t>
            </a:r>
          </a:p>
          <a:p>
            <a:pPr>
              <a:spcBef>
                <a:spcPts val="600"/>
              </a:spcBef>
              <a:buFont typeface="Arial" pitchFamily="34" charset="0"/>
              <a:buChar char="•"/>
            </a:pPr>
            <a:r>
              <a:rPr lang="de-AT" sz="2200" dirty="0" smtClean="0">
                <a:solidFill>
                  <a:srgbClr val="1F497D"/>
                </a:solidFill>
                <a:latin typeface="Arial" pitchFamily="34" charset="0"/>
                <a:cs typeface="Arial" pitchFamily="34" charset="0"/>
              </a:rPr>
              <a:t> Badezimmer birgt oft hohes Unfallrisiko</a:t>
            </a:r>
          </a:p>
          <a:p>
            <a:pPr>
              <a:spcBef>
                <a:spcPts val="600"/>
              </a:spcBef>
              <a:buFont typeface="Arial" pitchFamily="34" charset="0"/>
              <a:buChar char="•"/>
            </a:pPr>
            <a:r>
              <a:rPr lang="de-AT" sz="2200" dirty="0" smtClean="0">
                <a:solidFill>
                  <a:srgbClr val="1F497D"/>
                </a:solidFill>
                <a:latin typeface="Arial" pitchFamily="34" charset="0"/>
                <a:cs typeface="Arial" pitchFamily="34" charset="0"/>
              </a:rPr>
              <a:t> Sicherheit und altersgerechter Komfort im Badezimmer</a:t>
            </a:r>
          </a:p>
          <a:p>
            <a:pPr>
              <a:spcBef>
                <a:spcPts val="600"/>
              </a:spcBef>
            </a:pPr>
            <a:r>
              <a:rPr lang="de-AT" sz="2200" dirty="0">
                <a:solidFill>
                  <a:srgbClr val="1F497D"/>
                </a:solidFill>
                <a:latin typeface="Arial" pitchFamily="34" charset="0"/>
                <a:cs typeface="Arial" pitchFamily="34" charset="0"/>
              </a:rPr>
              <a:t> </a:t>
            </a:r>
            <a:r>
              <a:rPr lang="de-AT" sz="2200" dirty="0" smtClean="0">
                <a:solidFill>
                  <a:srgbClr val="1F497D"/>
                </a:solidFill>
                <a:latin typeface="Arial" pitchFamily="34" charset="0"/>
                <a:cs typeface="Arial" pitchFamily="34" charset="0"/>
              </a:rPr>
              <a:t> sind daher ein Gebot der Stunde</a:t>
            </a:r>
          </a:p>
          <a:p>
            <a:pPr>
              <a:spcBef>
                <a:spcPts val="600"/>
              </a:spcBef>
              <a:buFont typeface="Arial" pitchFamily="34" charset="0"/>
              <a:buChar char="•"/>
            </a:pPr>
            <a:r>
              <a:rPr lang="de-AT" sz="2200" dirty="0" smtClean="0">
                <a:solidFill>
                  <a:srgbClr val="1F497D"/>
                </a:solidFill>
                <a:latin typeface="Arial" pitchFamily="34" charset="0"/>
                <a:cs typeface="Arial" pitchFamily="34" charset="0"/>
              </a:rPr>
              <a:t> Unter Gesundheits-Gesichtspunkten ist das Wannenbad</a:t>
            </a:r>
          </a:p>
          <a:p>
            <a:pPr>
              <a:spcBef>
                <a:spcPts val="600"/>
              </a:spcBef>
            </a:pPr>
            <a:r>
              <a:rPr lang="de-AT" sz="2200" dirty="0">
                <a:solidFill>
                  <a:srgbClr val="1F497D"/>
                </a:solidFill>
                <a:latin typeface="Arial" pitchFamily="34" charset="0"/>
                <a:cs typeface="Arial" pitchFamily="34" charset="0"/>
              </a:rPr>
              <a:t> </a:t>
            </a:r>
            <a:r>
              <a:rPr lang="de-AT" sz="2200" dirty="0" smtClean="0">
                <a:solidFill>
                  <a:srgbClr val="1F497D"/>
                </a:solidFill>
                <a:latin typeface="Arial" pitchFamily="34" charset="0"/>
                <a:cs typeface="Arial" pitchFamily="34" charset="0"/>
              </a:rPr>
              <a:t> dem Duschen vorzuziehen</a:t>
            </a:r>
          </a:p>
          <a:p>
            <a:pPr>
              <a:spcBef>
                <a:spcPts val="600"/>
              </a:spcBef>
              <a:buFont typeface="Arial" pitchFamily="34" charset="0"/>
              <a:buChar char="•"/>
            </a:pPr>
            <a:r>
              <a:rPr lang="de-AT" sz="2200" dirty="0">
                <a:solidFill>
                  <a:srgbClr val="1F497D"/>
                </a:solidFill>
                <a:latin typeface="Arial" pitchFamily="34" charset="0"/>
                <a:cs typeface="Arial" pitchFamily="34" charset="0"/>
              </a:rPr>
              <a:t> </a:t>
            </a:r>
            <a:r>
              <a:rPr lang="de-AT" sz="2200" dirty="0" smtClean="0">
                <a:solidFill>
                  <a:srgbClr val="1F497D"/>
                </a:solidFill>
                <a:latin typeface="Arial" pitchFamily="34" charset="0"/>
                <a:cs typeface="Arial" pitchFamily="34" charset="0"/>
              </a:rPr>
              <a:t>Die Lösung: sicherer, bequemer und barrierearmer</a:t>
            </a:r>
            <a:endParaRPr lang="de-AT" sz="2200" dirty="0">
              <a:solidFill>
                <a:srgbClr val="1F497D"/>
              </a:solidFill>
              <a:latin typeface="Arial" pitchFamily="34" charset="0"/>
              <a:cs typeface="Arial" pitchFamily="34" charset="0"/>
            </a:endParaRPr>
          </a:p>
          <a:p>
            <a:pPr>
              <a:spcBef>
                <a:spcPts val="600"/>
              </a:spcBef>
            </a:pPr>
            <a:r>
              <a:rPr lang="de-AT" sz="2200" dirty="0" smtClean="0">
                <a:solidFill>
                  <a:srgbClr val="1F497D"/>
                </a:solidFill>
                <a:latin typeface="Arial" pitchFamily="34" charset="0"/>
                <a:cs typeface="Arial" pitchFamily="34" charset="0"/>
              </a:rPr>
              <a:t>  Einstieg durch die Wannentür</a:t>
            </a:r>
          </a:p>
          <a:p>
            <a:pPr>
              <a:buFont typeface="Arial" pitchFamily="34" charset="0"/>
              <a:buChar char="•"/>
            </a:pPr>
            <a:endParaRPr lang="de-AT" sz="2200" dirty="0" smtClean="0">
              <a:solidFill>
                <a:srgbClr val="1F497D"/>
              </a:solidFill>
              <a:latin typeface="Arial" pitchFamily="34" charset="0"/>
              <a:cs typeface="Arial" pitchFamily="34" charset="0"/>
            </a:endParaRPr>
          </a:p>
          <a:p>
            <a:endParaRPr lang="de-AT" sz="2200" dirty="0" smtClean="0">
              <a:solidFill>
                <a:srgbClr val="1F497D"/>
              </a:solidFill>
              <a:latin typeface="Arial" pitchFamily="34" charset="0"/>
              <a:cs typeface="Arial" pitchFamily="34" charset="0"/>
            </a:endParaRPr>
          </a:p>
          <a:p>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1618209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smtClean="0">
                <a:solidFill>
                  <a:srgbClr val="1F497D"/>
                </a:solidFill>
                <a:latin typeface="Arial" pitchFamily="34" charset="0"/>
                <a:cs typeface="Arial" pitchFamily="34" charset="0"/>
              </a:rPr>
              <a:t>Marvan: Produkte und Leistungen</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592793"/>
            <a:ext cx="7488832" cy="4139595"/>
          </a:xfrm>
          <a:prstGeom prst="rect">
            <a:avLst/>
          </a:prstGeom>
          <a:noFill/>
        </p:spPr>
        <p:txBody>
          <a:bodyPr wrap="square" rtlCol="0">
            <a:spAutoFit/>
          </a:bodyPr>
          <a:lstStyle/>
          <a:p>
            <a:endParaRPr lang="de-AT" sz="2200" dirty="0" smtClean="0">
              <a:solidFill>
                <a:srgbClr val="1F497D"/>
              </a:solidFill>
              <a:latin typeface="Arial" pitchFamily="34" charset="0"/>
              <a:cs typeface="Arial" pitchFamily="34" charset="0"/>
            </a:endParaRP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Barrierefreie und barrierearme Badezimmergestaltung</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Wannentür-Einbau in bestehende Badewannen</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Wannentür-Einbau in neue Badewannen</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Bad-Renovierung und Neugestaltung</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Gasheizungen, Thermentausch</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Gasgerätetausch</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Klimaanlagen</a:t>
            </a:r>
          </a:p>
          <a:p>
            <a:endParaRPr lang="de-AT" sz="2200" dirty="0" smtClean="0">
              <a:solidFill>
                <a:srgbClr val="1F497D"/>
              </a:solidFill>
              <a:latin typeface="Arial" pitchFamily="34" charset="0"/>
              <a:cs typeface="Arial" pitchFamily="34" charset="0"/>
            </a:endParaRPr>
          </a:p>
          <a:p>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3178132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Z:\DATEN\Marvan\Logos\Stern_klein_RGB.jpg"/>
          <p:cNvPicPr/>
          <p:nvPr/>
        </p:nvPicPr>
        <p:blipFill>
          <a:blip r:embed="rId2" cstate="print"/>
          <a:srcRect/>
          <a:stretch>
            <a:fillRect/>
          </a:stretch>
        </p:blipFill>
        <p:spPr bwMode="auto">
          <a:xfrm>
            <a:off x="8172400" y="764704"/>
            <a:ext cx="648072" cy="648072"/>
          </a:xfrm>
          <a:prstGeom prst="rect">
            <a:avLst/>
          </a:prstGeom>
          <a:noFill/>
          <a:ln w="9525">
            <a:noFill/>
            <a:miter lim="800000"/>
            <a:headEnd/>
            <a:tailEnd/>
          </a:ln>
        </p:spPr>
      </p:pic>
      <p:cxnSp>
        <p:nvCxnSpPr>
          <p:cNvPr id="5" name="Gerade Verbindung 4"/>
          <p:cNvCxnSpPr/>
          <p:nvPr/>
        </p:nvCxnSpPr>
        <p:spPr>
          <a:xfrm>
            <a:off x="683568" y="1124744"/>
            <a:ext cx="741682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611560" y="404664"/>
            <a:ext cx="7488832" cy="553998"/>
          </a:xfrm>
          <a:prstGeom prst="rect">
            <a:avLst/>
          </a:prstGeom>
          <a:noFill/>
        </p:spPr>
        <p:txBody>
          <a:bodyPr wrap="square" rtlCol="0">
            <a:spAutoFit/>
          </a:bodyPr>
          <a:lstStyle/>
          <a:p>
            <a:r>
              <a:rPr lang="de-AT" sz="3000" b="1" dirty="0" smtClean="0">
                <a:solidFill>
                  <a:srgbClr val="1F497D"/>
                </a:solidFill>
                <a:latin typeface="Arial" pitchFamily="34" charset="0"/>
                <a:cs typeface="Arial" pitchFamily="34" charset="0"/>
              </a:rPr>
              <a:t>Marvan: Daten und Fakten</a:t>
            </a:r>
            <a:endParaRPr lang="de-AT" sz="3000" b="1" dirty="0">
              <a:solidFill>
                <a:srgbClr val="1F497D"/>
              </a:solidFill>
              <a:latin typeface="Arial" pitchFamily="34" charset="0"/>
              <a:cs typeface="Arial" pitchFamily="34" charset="0"/>
            </a:endParaRPr>
          </a:p>
        </p:txBody>
      </p:sp>
      <p:sp>
        <p:nvSpPr>
          <p:cNvPr id="7" name="Textfeld 6"/>
          <p:cNvSpPr txBox="1"/>
          <p:nvPr/>
        </p:nvSpPr>
        <p:spPr>
          <a:xfrm>
            <a:off x="611560" y="1592793"/>
            <a:ext cx="8136904" cy="4478149"/>
          </a:xfrm>
          <a:prstGeom prst="rect">
            <a:avLst/>
          </a:prstGeom>
          <a:noFill/>
        </p:spPr>
        <p:txBody>
          <a:bodyPr wrap="square" rtlCol="0">
            <a:spAutoFit/>
          </a:bodyPr>
          <a:lstStyle/>
          <a:p>
            <a:endParaRPr lang="de-AT" sz="2200" dirty="0" smtClean="0">
              <a:solidFill>
                <a:srgbClr val="1F497D"/>
              </a:solidFill>
              <a:latin typeface="Arial" pitchFamily="34" charset="0"/>
              <a:cs typeface="Arial" pitchFamily="34" charset="0"/>
            </a:endParaRP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Jahresumsatz: ca. 1,8 Millionen Euro</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Exportvolumen: ca. 600.000 Euro pro Jahr</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13 Mitarbeiter</a:t>
            </a:r>
          </a:p>
          <a:p>
            <a:pPr marL="342900" indent="-342900">
              <a:spcBef>
                <a:spcPts val="600"/>
              </a:spcBef>
              <a:buFont typeface="Arial" panose="020B0604020202020204" pitchFamily="34" charset="0"/>
              <a:buChar char="•"/>
            </a:pPr>
            <a:r>
              <a:rPr lang="de-AT" sz="2200" dirty="0" smtClean="0">
                <a:solidFill>
                  <a:schemeClr val="tx2"/>
                </a:solidFill>
                <a:latin typeface="Arial" pitchFamily="34" charset="0"/>
                <a:cs typeface="Arial" pitchFamily="34" charset="0"/>
              </a:rPr>
              <a:t> Firmensitz und Schauraum: Wien 10., Reumannplatz 18</a:t>
            </a:r>
          </a:p>
          <a:p>
            <a:pPr marL="342900" indent="-342900">
              <a:spcBef>
                <a:spcPts val="600"/>
              </a:spcBef>
              <a:buFont typeface="Arial" panose="020B0604020202020204" pitchFamily="34" charset="0"/>
              <a:buChar char="•"/>
            </a:pPr>
            <a:r>
              <a:rPr lang="de-AT" sz="2200" dirty="0">
                <a:solidFill>
                  <a:schemeClr val="tx2"/>
                </a:solidFill>
                <a:latin typeface="Arial" pitchFamily="34" charset="0"/>
                <a:cs typeface="Arial" pitchFamily="34" charset="0"/>
              </a:rPr>
              <a:t> </a:t>
            </a:r>
            <a:r>
              <a:rPr lang="de-AT" sz="2200" dirty="0" smtClean="0">
                <a:solidFill>
                  <a:schemeClr val="tx2"/>
                </a:solidFill>
                <a:latin typeface="Arial" pitchFamily="34" charset="0"/>
                <a:cs typeface="Arial" pitchFamily="34" charset="0"/>
              </a:rPr>
              <a:t>Firmenstruktur: </a:t>
            </a:r>
          </a:p>
          <a:p>
            <a:pPr marL="800100" lvl="1" indent="-342900">
              <a:spcBef>
                <a:spcPts val="600"/>
              </a:spcBef>
            </a:pPr>
            <a:r>
              <a:rPr lang="de-AT" sz="2200" dirty="0" smtClean="0">
                <a:solidFill>
                  <a:schemeClr val="tx2"/>
                </a:solidFill>
                <a:latin typeface="Arial" pitchFamily="34" charset="0"/>
                <a:cs typeface="Arial" pitchFamily="34" charset="0"/>
              </a:rPr>
              <a:t>		Ing. Marvan GesmbH </a:t>
            </a:r>
          </a:p>
          <a:p>
            <a:pPr marL="800100" lvl="1" indent="-342900">
              <a:spcBef>
                <a:spcPts val="600"/>
              </a:spcBef>
            </a:pPr>
            <a:r>
              <a:rPr lang="de-AT" sz="2200" dirty="0" smtClean="0">
                <a:solidFill>
                  <a:schemeClr val="tx2"/>
                </a:solidFill>
                <a:latin typeface="Arial" pitchFamily="34" charset="0"/>
                <a:cs typeface="Arial" pitchFamily="34" charset="0"/>
              </a:rPr>
              <a:t>		Marvan &amp; Marvan </a:t>
            </a:r>
            <a:r>
              <a:rPr lang="de-AT" sz="2200" dirty="0" err="1" smtClean="0">
                <a:solidFill>
                  <a:schemeClr val="tx2"/>
                </a:solidFill>
                <a:latin typeface="Arial" pitchFamily="34" charset="0"/>
                <a:cs typeface="Arial" pitchFamily="34" charset="0"/>
              </a:rPr>
              <a:t>GesbR</a:t>
            </a:r>
            <a:endParaRPr lang="de-AT" sz="2200" dirty="0" smtClean="0">
              <a:solidFill>
                <a:schemeClr val="tx2"/>
              </a:solidFill>
              <a:latin typeface="Arial" pitchFamily="34" charset="0"/>
              <a:cs typeface="Arial" pitchFamily="34" charset="0"/>
            </a:endParaRPr>
          </a:p>
          <a:p>
            <a:pPr>
              <a:buFont typeface="Arial" pitchFamily="34" charset="0"/>
              <a:buChar char="•"/>
            </a:pPr>
            <a:endParaRPr lang="de-AT" sz="2200" dirty="0" smtClean="0">
              <a:solidFill>
                <a:srgbClr val="1F497D"/>
              </a:solidFill>
              <a:latin typeface="Arial" pitchFamily="34" charset="0"/>
              <a:cs typeface="Arial" pitchFamily="34" charset="0"/>
            </a:endParaRPr>
          </a:p>
          <a:p>
            <a:endParaRPr lang="de-AT" sz="2200" dirty="0" smtClean="0">
              <a:solidFill>
                <a:srgbClr val="1F497D"/>
              </a:solidFill>
              <a:latin typeface="Arial" pitchFamily="34" charset="0"/>
              <a:cs typeface="Arial" pitchFamily="34" charset="0"/>
            </a:endParaRPr>
          </a:p>
          <a:p>
            <a:endParaRPr lang="de-AT" sz="3000" dirty="0">
              <a:solidFill>
                <a:srgbClr val="1F497D"/>
              </a:solidFill>
              <a:latin typeface="Arial" pitchFamily="34" charset="0"/>
              <a:cs typeface="Arial" pitchFamily="34" charset="0"/>
            </a:endParaRPr>
          </a:p>
        </p:txBody>
      </p:sp>
      <p:grpSp>
        <p:nvGrpSpPr>
          <p:cNvPr id="10" name="Gruppieren 9"/>
          <p:cNvGrpSpPr/>
          <p:nvPr/>
        </p:nvGrpSpPr>
        <p:grpSpPr>
          <a:xfrm>
            <a:off x="0" y="5845764"/>
            <a:ext cx="9144000" cy="1039620"/>
            <a:chOff x="0" y="5845764"/>
            <a:chExt cx="9144000" cy="1039620"/>
          </a:xfrm>
        </p:grpSpPr>
        <p:pic>
          <p:nvPicPr>
            <p:cNvPr id="1026" name="Picture 2" descr="Z:\DATEN\Marvan\Logos\LogoMagicBad_rechts_RGB.jpg"/>
            <p:cNvPicPr>
              <a:picLocks noChangeAspect="1" noChangeArrowheads="1"/>
            </p:cNvPicPr>
            <p:nvPr/>
          </p:nvPicPr>
          <p:blipFill>
            <a:blip r:embed="rId3" cstate="print"/>
            <a:srcRect b="62611"/>
            <a:stretch>
              <a:fillRect/>
            </a:stretch>
          </p:blipFill>
          <p:spPr bwMode="auto">
            <a:xfrm>
              <a:off x="2195736" y="5845764"/>
              <a:ext cx="6948264" cy="1039620"/>
            </a:xfrm>
            <a:prstGeom prst="rect">
              <a:avLst/>
            </a:prstGeom>
            <a:noFill/>
          </p:spPr>
        </p:pic>
        <p:pic>
          <p:nvPicPr>
            <p:cNvPr id="9" name="Picture 2" descr="Z:\DATEN\Marvan\Logos\LogoMagicBad_rechts_RGB.jpg"/>
            <p:cNvPicPr>
              <a:picLocks noChangeAspect="1" noChangeArrowheads="1"/>
            </p:cNvPicPr>
            <p:nvPr/>
          </p:nvPicPr>
          <p:blipFill>
            <a:blip r:embed="rId3" cstate="print"/>
            <a:srcRect l="525" r="47146" b="62611"/>
            <a:stretch>
              <a:fillRect/>
            </a:stretch>
          </p:blipFill>
          <p:spPr bwMode="auto">
            <a:xfrm>
              <a:off x="0" y="5845764"/>
              <a:ext cx="3635896" cy="1039620"/>
            </a:xfrm>
            <a:prstGeom prst="rect">
              <a:avLst/>
            </a:prstGeom>
            <a:noFill/>
          </p:spPr>
        </p:pic>
      </p:grpSp>
    </p:spTree>
    <p:extLst>
      <p:ext uri="{BB962C8B-B14F-4D97-AF65-F5344CB8AC3E}">
        <p14:creationId xmlns:p14="http://schemas.microsoft.com/office/powerpoint/2010/main" xmlns="" val="1968248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2"/>
            <a:ext cx="7236296" cy="501675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Altersentwicklung – Bestandssituation</a:t>
            </a:r>
            <a:r>
              <a:rPr lang="de-DE" sz="3200" b="1" dirty="0">
                <a:solidFill>
                  <a:schemeClr val="lt1"/>
                </a:solidFill>
              </a:rPr>
              <a:t/>
            </a:r>
            <a:br>
              <a:rPr lang="de-DE" sz="3200" b="1" dirty="0">
                <a:solidFill>
                  <a:schemeClr val="lt1"/>
                </a:solidFill>
              </a:rPr>
            </a:br>
            <a:r>
              <a:rPr lang="de-DE" sz="3200" b="1" dirty="0">
                <a:solidFill>
                  <a:schemeClr val="lt1"/>
                </a:solidFill>
              </a:rPr>
              <a:t/>
            </a:r>
            <a:br>
              <a:rPr lang="de-DE" sz="3200" b="1" dirty="0">
                <a:solidFill>
                  <a:schemeClr val="lt1"/>
                </a:solidFill>
              </a:rPr>
            </a:br>
            <a:endParaRPr lang="de-DE" sz="3200" b="1" dirty="0">
              <a:solidFill>
                <a:schemeClr val="lt1"/>
              </a:solidFill>
            </a:endParaRPr>
          </a:p>
          <a:p>
            <a:pPr marL="457200" indent="-457200">
              <a:buFont typeface="Wingdings" pitchFamily="2" charset="2"/>
              <a:buChar char="§"/>
            </a:pPr>
            <a:r>
              <a:rPr lang="de-DE" sz="2400" dirty="0" smtClean="0">
                <a:solidFill>
                  <a:schemeClr val="lt1"/>
                </a:solidFill>
              </a:rPr>
              <a:t>2013: 400.000 </a:t>
            </a:r>
            <a:r>
              <a:rPr lang="de-DE" sz="2400" dirty="0">
                <a:solidFill>
                  <a:schemeClr val="lt1"/>
                </a:solidFill>
              </a:rPr>
              <a:t>Menschen älter als 80 Jahre</a:t>
            </a:r>
            <a:endParaRPr lang="de-AT" sz="2400" dirty="0">
              <a:solidFill>
                <a:schemeClr val="lt1"/>
              </a:solidFill>
            </a:endParaRPr>
          </a:p>
          <a:p>
            <a:pPr marL="457200" indent="-457200">
              <a:buFont typeface="Wingdings" pitchFamily="2" charset="2"/>
              <a:buChar char="§"/>
            </a:pPr>
            <a:r>
              <a:rPr lang="de-DE" sz="2400" dirty="0">
                <a:solidFill>
                  <a:schemeClr val="lt1"/>
                </a:solidFill>
              </a:rPr>
              <a:t>Prognose 2050: Verdreifachung auf über </a:t>
            </a:r>
            <a:r>
              <a:rPr lang="de-DE" sz="2400" dirty="0" smtClean="0">
                <a:solidFill>
                  <a:schemeClr val="lt1"/>
                </a:solidFill>
              </a:rPr>
              <a:t>1,2 </a:t>
            </a:r>
            <a:r>
              <a:rPr lang="de-DE" sz="2400" dirty="0">
                <a:solidFill>
                  <a:schemeClr val="lt1"/>
                </a:solidFill>
              </a:rPr>
              <a:t>Mio.</a:t>
            </a:r>
            <a:endParaRPr lang="de-AT" sz="2400" dirty="0">
              <a:solidFill>
                <a:schemeClr val="lt1"/>
              </a:solidFill>
            </a:endParaRPr>
          </a:p>
          <a:p>
            <a:pPr marL="457200" indent="-457200">
              <a:buFont typeface="Wingdings" pitchFamily="2" charset="2"/>
              <a:buChar char="§"/>
            </a:pPr>
            <a:r>
              <a:rPr lang="de-DE" sz="2400" dirty="0">
                <a:solidFill>
                  <a:schemeClr val="lt1"/>
                </a:solidFill>
              </a:rPr>
              <a:t>Derzeit 63% des Wohnungsbestands nicht, </a:t>
            </a:r>
            <a:br>
              <a:rPr lang="de-DE" sz="2400" dirty="0">
                <a:solidFill>
                  <a:schemeClr val="lt1"/>
                </a:solidFill>
              </a:rPr>
            </a:br>
            <a:r>
              <a:rPr lang="de-DE" sz="2400" dirty="0">
                <a:solidFill>
                  <a:schemeClr val="lt1"/>
                </a:solidFill>
              </a:rPr>
              <a:t>24% teilweise barrierefrei</a:t>
            </a:r>
            <a:endParaRPr lang="de-AT" sz="2400" dirty="0">
              <a:solidFill>
                <a:schemeClr val="lt1"/>
              </a:solidFill>
            </a:endParaRPr>
          </a:p>
          <a:p>
            <a:pPr marL="457200" indent="-457200">
              <a:buFont typeface="Wingdings" pitchFamily="2" charset="2"/>
              <a:buChar char="§"/>
            </a:pPr>
            <a:r>
              <a:rPr lang="de-DE" sz="2400" dirty="0">
                <a:solidFill>
                  <a:schemeClr val="lt1"/>
                </a:solidFill>
              </a:rPr>
              <a:t>Vorzeitiger Wechsel in betreute Wohnformen</a:t>
            </a:r>
            <a:endParaRPr lang="de-AT" sz="2400" dirty="0">
              <a:solidFill>
                <a:schemeClr val="lt1"/>
              </a:solidFill>
            </a:endParaRPr>
          </a:p>
          <a:p>
            <a:pPr marL="457200" indent="-457200">
              <a:buFont typeface="Wingdings" pitchFamily="2" charset="2"/>
              <a:buChar char="§"/>
            </a:pPr>
            <a:r>
              <a:rPr lang="de-DE" sz="2400" dirty="0">
                <a:solidFill>
                  <a:schemeClr val="lt1"/>
                </a:solidFill>
              </a:rPr>
              <a:t>Teure Überversorgung, Verlust an Selbstbestimmtheit</a:t>
            </a:r>
            <a:endParaRPr lang="de-AT" sz="2400" dirty="0">
              <a:solidFill>
                <a:schemeClr val="lt1"/>
              </a:solidFill>
            </a:endParaRPr>
          </a:p>
          <a:p>
            <a:endParaRPr lang="de-AT" sz="2800" dirty="0">
              <a:solidFill>
                <a:schemeClr val="lt1"/>
              </a:solidFill>
            </a:endParaRPr>
          </a:p>
          <a:p>
            <a:endParaRPr lang="de-AT" sz="28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3243612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2"/>
            <a:ext cx="7236296" cy="427809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Warum gehen SeniorInnen </a:t>
            </a:r>
            <a:br>
              <a:rPr lang="de-DE" sz="3200" b="1" dirty="0">
                <a:solidFill>
                  <a:schemeClr val="bg1"/>
                </a:solidFill>
              </a:rPr>
            </a:br>
            <a:r>
              <a:rPr lang="de-DE" sz="3200" b="1" dirty="0">
                <a:solidFill>
                  <a:schemeClr val="bg1"/>
                </a:solidFill>
              </a:rPr>
              <a:t>ins Pflegeheim?</a:t>
            </a:r>
            <a:endParaRPr lang="de-AT" sz="3200" b="1" dirty="0">
              <a:solidFill>
                <a:schemeClr val="bg1"/>
              </a:solidFill>
            </a:endParaRPr>
          </a:p>
          <a:p>
            <a:endParaRPr lang="de-DE" sz="3200" b="1" dirty="0">
              <a:solidFill>
                <a:schemeClr val="bg1"/>
              </a:solidFill>
            </a:endParaRPr>
          </a:p>
          <a:p>
            <a:pPr marL="457200" indent="-457200">
              <a:buFont typeface="+mj-lt"/>
              <a:buAutoNum type="arabicPeriod"/>
            </a:pPr>
            <a:r>
              <a:rPr lang="de-DE" sz="2400" dirty="0">
                <a:solidFill>
                  <a:schemeClr val="lt1"/>
                </a:solidFill>
              </a:rPr>
              <a:t>Akute Erkrankung, Unfallfolgen, Behinderung</a:t>
            </a:r>
            <a:endParaRPr lang="de-AT" sz="2400" dirty="0">
              <a:solidFill>
                <a:schemeClr val="lt1"/>
              </a:solidFill>
            </a:endParaRPr>
          </a:p>
          <a:p>
            <a:pPr marL="457200" indent="-457200">
              <a:buFont typeface="+mj-lt"/>
              <a:buAutoNum type="arabicPeriod"/>
            </a:pPr>
            <a:r>
              <a:rPr lang="de-DE" sz="2400" dirty="0">
                <a:solidFill>
                  <a:schemeClr val="lt1"/>
                </a:solidFill>
              </a:rPr>
              <a:t>Barrieren in der Wohnung, schlechte Erreichbarkeit</a:t>
            </a:r>
            <a:endParaRPr lang="de-AT" sz="2400" dirty="0">
              <a:solidFill>
                <a:schemeClr val="lt1"/>
              </a:solidFill>
            </a:endParaRPr>
          </a:p>
          <a:p>
            <a:pPr marL="457200" indent="-457200">
              <a:buFont typeface="+mj-lt"/>
              <a:buAutoNum type="arabicPeriod"/>
            </a:pPr>
            <a:r>
              <a:rPr lang="de-DE" sz="2400" dirty="0">
                <a:solidFill>
                  <a:schemeClr val="lt1"/>
                </a:solidFill>
              </a:rPr>
              <a:t>Veraltete Heizung</a:t>
            </a:r>
            <a:endParaRPr lang="de-AT" sz="2400" dirty="0">
              <a:solidFill>
                <a:schemeClr val="lt1"/>
              </a:solidFill>
            </a:endParaRPr>
          </a:p>
          <a:p>
            <a:pPr marL="457200" indent="-457200">
              <a:buFont typeface="+mj-lt"/>
              <a:buAutoNum type="arabicPeriod"/>
            </a:pPr>
            <a:r>
              <a:rPr lang="de-DE" sz="2400" dirty="0">
                <a:solidFill>
                  <a:schemeClr val="lt1"/>
                </a:solidFill>
              </a:rPr>
              <a:t>Mangelhafte Haustechnik &amp; Ausstattung</a:t>
            </a:r>
            <a:endParaRPr lang="de-AT" sz="2400" dirty="0">
              <a:solidFill>
                <a:schemeClr val="lt1"/>
              </a:solidFill>
            </a:endParaRPr>
          </a:p>
          <a:p>
            <a:pPr marL="457200" indent="-457200">
              <a:buFont typeface="+mj-lt"/>
              <a:buAutoNum type="arabicPeriod"/>
            </a:pPr>
            <a:r>
              <a:rPr lang="de-DE" sz="2400" dirty="0">
                <a:solidFill>
                  <a:schemeClr val="lt1"/>
                </a:solidFill>
              </a:rPr>
              <a:t>Einsamkeit, Isolation</a:t>
            </a:r>
            <a:endParaRPr lang="de-AT" sz="2400" dirty="0">
              <a:solidFill>
                <a:schemeClr val="lt1"/>
              </a:solidFill>
            </a:endParaRPr>
          </a:p>
          <a:p>
            <a:endParaRPr lang="de-AT" sz="2800" dirty="0">
              <a:solidFill>
                <a:schemeClr val="lt1"/>
              </a:solidFill>
            </a:endParaRPr>
          </a:p>
          <a:p>
            <a:endParaRPr lang="de-AT" sz="28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1327004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2"/>
            <a:ext cx="7236296" cy="415498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Die Pflegekostenfalle</a:t>
            </a:r>
            <a:endParaRPr lang="de-AT" sz="3200" b="1" dirty="0">
              <a:solidFill>
                <a:schemeClr val="bg1"/>
              </a:solidFill>
            </a:endParaRPr>
          </a:p>
          <a:p>
            <a:endParaRPr lang="de-DE" sz="3200" b="1" dirty="0">
              <a:solidFill>
                <a:schemeClr val="bg1"/>
              </a:solidFill>
            </a:endParaRPr>
          </a:p>
          <a:p>
            <a:pPr marL="342900" indent="-342900">
              <a:buFont typeface="Wingdings" pitchFamily="2" charset="2"/>
              <a:buChar char="§"/>
            </a:pPr>
            <a:r>
              <a:rPr lang="de-DE" sz="2400" dirty="0">
                <a:solidFill>
                  <a:schemeClr val="lt1"/>
                </a:solidFill>
              </a:rPr>
              <a:t>Belastung der Sozialbudgets p.a. + 15 – 20%, </a:t>
            </a:r>
            <a:br>
              <a:rPr lang="de-DE" sz="2400" dirty="0">
                <a:solidFill>
                  <a:schemeClr val="lt1"/>
                </a:solidFill>
              </a:rPr>
            </a:br>
            <a:r>
              <a:rPr lang="de-DE" sz="2400" dirty="0" smtClean="0">
                <a:solidFill>
                  <a:schemeClr val="lt1"/>
                </a:solidFill>
              </a:rPr>
              <a:t>2012: </a:t>
            </a:r>
            <a:r>
              <a:rPr lang="de-DE" sz="2400" dirty="0">
                <a:solidFill>
                  <a:schemeClr val="lt1"/>
                </a:solidFill>
              </a:rPr>
              <a:t>-</a:t>
            </a:r>
            <a:r>
              <a:rPr lang="de-DE" sz="2400" dirty="0" smtClean="0">
                <a:solidFill>
                  <a:schemeClr val="lt1"/>
                </a:solidFill>
              </a:rPr>
              <a:t>1,4 </a:t>
            </a:r>
            <a:r>
              <a:rPr lang="de-DE" sz="2400" dirty="0">
                <a:solidFill>
                  <a:schemeClr val="lt1"/>
                </a:solidFill>
              </a:rPr>
              <a:t>Mrd.</a:t>
            </a:r>
            <a:endParaRPr lang="de-AT" sz="2400" dirty="0">
              <a:solidFill>
                <a:schemeClr val="lt1"/>
              </a:solidFill>
            </a:endParaRPr>
          </a:p>
          <a:p>
            <a:pPr marL="342900" indent="-342900">
              <a:buFont typeface="Wingdings" pitchFamily="2" charset="2"/>
              <a:buChar char="§"/>
            </a:pPr>
            <a:r>
              <a:rPr lang="de-DE" sz="2400" dirty="0">
                <a:solidFill>
                  <a:schemeClr val="lt1"/>
                </a:solidFill>
              </a:rPr>
              <a:t>82% der Hilfsgelder im stationären Bereich gebunden</a:t>
            </a:r>
            <a:endParaRPr lang="de-AT" sz="2400" dirty="0">
              <a:solidFill>
                <a:schemeClr val="lt1"/>
              </a:solidFill>
            </a:endParaRPr>
          </a:p>
          <a:p>
            <a:pPr marL="342900" indent="-342900">
              <a:buFont typeface="Wingdings" pitchFamily="2" charset="2"/>
              <a:buChar char="§"/>
            </a:pPr>
            <a:r>
              <a:rPr lang="de-DE" sz="2400" dirty="0">
                <a:solidFill>
                  <a:schemeClr val="lt1"/>
                </a:solidFill>
              </a:rPr>
              <a:t>1/3 der Kommunen ohne ordentl. Haushalt </a:t>
            </a:r>
            <a:endParaRPr lang="de-AT" sz="2400" dirty="0">
              <a:solidFill>
                <a:schemeClr val="lt1"/>
              </a:solidFill>
            </a:endParaRPr>
          </a:p>
          <a:p>
            <a:pPr marL="342900" indent="-342900">
              <a:buFont typeface="Wingdings" pitchFamily="2" charset="2"/>
              <a:buChar char="§"/>
            </a:pPr>
            <a:r>
              <a:rPr lang="de-DE" sz="2400" dirty="0">
                <a:solidFill>
                  <a:schemeClr val="lt1"/>
                </a:solidFill>
              </a:rPr>
              <a:t>Mehr Leistungsbezieher, weniger Beitragszahler</a:t>
            </a:r>
            <a:endParaRPr lang="de-AT" sz="2400" dirty="0">
              <a:solidFill>
                <a:schemeClr val="lt1"/>
              </a:solidFill>
            </a:endParaRPr>
          </a:p>
          <a:p>
            <a:pPr marL="342900" indent="-342900">
              <a:buFont typeface="Wingdings" pitchFamily="2" charset="2"/>
              <a:buChar char="§"/>
            </a:pPr>
            <a:r>
              <a:rPr lang="de-DE" sz="2400" dirty="0">
                <a:solidFill>
                  <a:schemeClr val="lt1"/>
                </a:solidFill>
              </a:rPr>
              <a:t>Bis 2030 Verdoppelung der Pflegekosten</a:t>
            </a:r>
            <a:endParaRPr lang="de-AT" sz="2400" dirty="0">
              <a:solidFill>
                <a:schemeClr val="lt1"/>
              </a:solidFill>
            </a:endParaRPr>
          </a:p>
          <a:p>
            <a:endParaRPr lang="de-AT" sz="2800" dirty="0">
              <a:solidFill>
                <a:schemeClr val="lt1"/>
              </a:solidFill>
            </a:endParaRPr>
          </a:p>
          <a:p>
            <a:endParaRPr lang="de-AT" sz="28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25506684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4"/>
            <a:ext cx="7236296" cy="4893647"/>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Effekte der Barrierefreiheit</a:t>
            </a:r>
            <a:endParaRPr lang="de-AT" sz="3200" b="1" dirty="0">
              <a:solidFill>
                <a:schemeClr val="bg1"/>
              </a:solidFill>
            </a:endParaRPr>
          </a:p>
          <a:p>
            <a:endParaRPr lang="de-DE" sz="3200" b="1" dirty="0">
              <a:solidFill>
                <a:schemeClr val="bg1"/>
              </a:solidFill>
            </a:endParaRPr>
          </a:p>
          <a:p>
            <a:pPr marL="342900" indent="-342900">
              <a:buFont typeface="Wingdings" pitchFamily="2" charset="2"/>
              <a:buChar char="§"/>
            </a:pPr>
            <a:r>
              <a:rPr lang="de-DE" sz="2400" dirty="0">
                <a:solidFill>
                  <a:schemeClr val="lt1"/>
                </a:solidFill>
              </a:rPr>
              <a:t>Längere Selbständigkeit in der eigenen Wohnung</a:t>
            </a:r>
            <a:endParaRPr lang="de-AT" sz="2400" dirty="0">
              <a:solidFill>
                <a:schemeClr val="lt1"/>
              </a:solidFill>
            </a:endParaRPr>
          </a:p>
          <a:p>
            <a:pPr marL="342900" indent="-342900">
              <a:buFont typeface="Wingdings" pitchFamily="2" charset="2"/>
              <a:buChar char="§"/>
            </a:pPr>
            <a:r>
              <a:rPr lang="de-DE" sz="2400" dirty="0">
                <a:solidFill>
                  <a:schemeClr val="lt1"/>
                </a:solidFill>
              </a:rPr>
              <a:t>Vermeidung von Spitals- und Rehakosten </a:t>
            </a:r>
            <a:br>
              <a:rPr lang="de-DE" sz="2400" dirty="0">
                <a:solidFill>
                  <a:schemeClr val="lt1"/>
                </a:solidFill>
              </a:rPr>
            </a:br>
            <a:r>
              <a:rPr lang="de-DE" sz="2400" dirty="0">
                <a:solidFill>
                  <a:schemeClr val="lt1"/>
                </a:solidFill>
              </a:rPr>
              <a:t>infolge von Stürzen</a:t>
            </a:r>
            <a:endParaRPr lang="de-AT" sz="2400" dirty="0">
              <a:solidFill>
                <a:schemeClr val="lt1"/>
              </a:solidFill>
            </a:endParaRPr>
          </a:p>
          <a:p>
            <a:pPr marL="342900" indent="-342900">
              <a:buFont typeface="Wingdings" pitchFamily="2" charset="2"/>
              <a:buChar char="§"/>
            </a:pPr>
            <a:r>
              <a:rPr lang="de-DE" sz="2400" dirty="0">
                <a:solidFill>
                  <a:schemeClr val="lt1"/>
                </a:solidFill>
              </a:rPr>
              <a:t>Verhinderung von vorzeitigem Wechsel </a:t>
            </a:r>
            <a:br>
              <a:rPr lang="de-DE" sz="2400" dirty="0">
                <a:solidFill>
                  <a:schemeClr val="lt1"/>
                </a:solidFill>
              </a:rPr>
            </a:br>
            <a:r>
              <a:rPr lang="de-DE" sz="2400" dirty="0">
                <a:solidFill>
                  <a:schemeClr val="lt1"/>
                </a:solidFill>
              </a:rPr>
              <a:t>ins Pflegeheim</a:t>
            </a:r>
            <a:endParaRPr lang="de-AT" sz="2400" dirty="0">
              <a:solidFill>
                <a:schemeClr val="lt1"/>
              </a:solidFill>
            </a:endParaRPr>
          </a:p>
          <a:p>
            <a:pPr marL="342900" indent="-342900">
              <a:buFont typeface="Wingdings" pitchFamily="2" charset="2"/>
              <a:buChar char="§"/>
            </a:pPr>
            <a:r>
              <a:rPr lang="de-DE" sz="2400" dirty="0">
                <a:solidFill>
                  <a:schemeClr val="lt1"/>
                </a:solidFill>
              </a:rPr>
              <a:t>Vorteil der Barrierefreiheit gilt für alle</a:t>
            </a:r>
            <a:endParaRPr lang="de-AT" sz="2400" dirty="0">
              <a:solidFill>
                <a:schemeClr val="lt1"/>
              </a:solidFill>
            </a:endParaRPr>
          </a:p>
          <a:p>
            <a:pPr marL="342900" indent="-342900">
              <a:buFont typeface="Wingdings" pitchFamily="2" charset="2"/>
              <a:buChar char="§"/>
            </a:pPr>
            <a:r>
              <a:rPr lang="de-DE" sz="2400" dirty="0">
                <a:solidFill>
                  <a:schemeClr val="lt1"/>
                </a:solidFill>
              </a:rPr>
              <a:t>Investition einmalig – Nutzen nachhaltig</a:t>
            </a:r>
            <a:endParaRPr lang="de-AT" sz="2400" dirty="0">
              <a:solidFill>
                <a:schemeClr val="lt1"/>
              </a:solidFill>
            </a:endParaRPr>
          </a:p>
          <a:p>
            <a:pPr marL="342900" indent="-342900">
              <a:buFont typeface="Wingdings" pitchFamily="2" charset="2"/>
              <a:buChar char="§"/>
            </a:pPr>
            <a:r>
              <a:rPr lang="de-DE" sz="2400" dirty="0">
                <a:solidFill>
                  <a:schemeClr val="lt1"/>
                </a:solidFill>
              </a:rPr>
              <a:t>Wertsteigerung der Immobilie</a:t>
            </a:r>
            <a:endParaRPr lang="de-AT" sz="2400" dirty="0">
              <a:solidFill>
                <a:schemeClr val="lt1"/>
              </a:solidFill>
            </a:endParaRPr>
          </a:p>
          <a:p>
            <a:endParaRPr lang="de-AT" sz="2800" dirty="0">
              <a:solidFill>
                <a:schemeClr val="lt1"/>
              </a:solidFill>
            </a:endParaRPr>
          </a:p>
          <a:p>
            <a:endParaRPr lang="de-AT" sz="28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33162585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12" y="548679"/>
            <a:ext cx="9180512" cy="6855101"/>
          </a:xfrm>
          <a:prstGeom prst="rect">
            <a:avLst/>
          </a:prstGeom>
        </p:spPr>
      </p:pic>
      <p:sp>
        <p:nvSpPr>
          <p:cNvPr id="3" name="Rechteck 2"/>
          <p:cNvSpPr/>
          <p:nvPr/>
        </p:nvSpPr>
        <p:spPr>
          <a:xfrm>
            <a:off x="1907704" y="1556794"/>
            <a:ext cx="7236296" cy="3662541"/>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de-DE" sz="3200" b="1" dirty="0">
                <a:solidFill>
                  <a:schemeClr val="bg1"/>
                </a:solidFill>
              </a:rPr>
              <a:t>Ziele der Generation 40+</a:t>
            </a:r>
            <a:endParaRPr lang="de-AT" sz="3200" b="1" dirty="0">
              <a:solidFill>
                <a:schemeClr val="bg1"/>
              </a:solidFill>
            </a:endParaRPr>
          </a:p>
          <a:p>
            <a:endParaRPr lang="de-DE" sz="3200" b="1" dirty="0">
              <a:solidFill>
                <a:schemeClr val="bg1"/>
              </a:solidFill>
            </a:endParaRPr>
          </a:p>
          <a:p>
            <a:pPr marL="342900" indent="-342900">
              <a:buFont typeface="Symbol" pitchFamily="18" charset="2"/>
              <a:buChar char="-"/>
            </a:pPr>
            <a:r>
              <a:rPr lang="de-DE" sz="2400" dirty="0">
                <a:solidFill>
                  <a:schemeClr val="lt1"/>
                </a:solidFill>
              </a:rPr>
              <a:t>80% sind bereit für den Lebensabend zu Hause </a:t>
            </a:r>
            <a:br>
              <a:rPr lang="de-DE" sz="2400" dirty="0">
                <a:solidFill>
                  <a:schemeClr val="lt1"/>
                </a:solidFill>
              </a:rPr>
            </a:br>
            <a:r>
              <a:rPr lang="de-DE" sz="2400" dirty="0">
                <a:solidFill>
                  <a:schemeClr val="lt1"/>
                </a:solidFill>
              </a:rPr>
              <a:t>zu investieren</a:t>
            </a:r>
            <a:endParaRPr lang="de-AT" sz="2400" dirty="0">
              <a:solidFill>
                <a:schemeClr val="lt1"/>
              </a:solidFill>
            </a:endParaRPr>
          </a:p>
          <a:p>
            <a:pPr marL="342900" indent="-342900">
              <a:buFont typeface="Symbol" pitchFamily="18" charset="2"/>
              <a:buChar char="-"/>
            </a:pPr>
            <a:r>
              <a:rPr lang="de-DE" sz="2400" dirty="0">
                <a:solidFill>
                  <a:schemeClr val="lt1"/>
                </a:solidFill>
              </a:rPr>
              <a:t>51% möchten bei Bedarf zu Hause gepflegt werden</a:t>
            </a:r>
            <a:endParaRPr lang="de-AT" sz="2400" dirty="0">
              <a:solidFill>
                <a:schemeClr val="lt1"/>
              </a:solidFill>
            </a:endParaRPr>
          </a:p>
          <a:p>
            <a:pPr marL="342900" indent="-342900">
              <a:buFont typeface="Symbol" pitchFamily="18" charset="2"/>
              <a:buChar char="-"/>
            </a:pPr>
            <a:r>
              <a:rPr lang="de-DE" sz="2400" dirty="0">
                <a:solidFill>
                  <a:schemeClr val="lt1"/>
                </a:solidFill>
              </a:rPr>
              <a:t>41% planen konkret seniorengerechte Adaptierung</a:t>
            </a:r>
            <a:endParaRPr lang="de-AT" sz="2400" dirty="0">
              <a:solidFill>
                <a:schemeClr val="lt1"/>
              </a:solidFill>
            </a:endParaRPr>
          </a:p>
          <a:p>
            <a:pPr marL="342900" indent="-342900">
              <a:buFont typeface="Symbol" pitchFamily="18" charset="2"/>
              <a:buChar char="-"/>
            </a:pPr>
            <a:r>
              <a:rPr lang="de-DE" sz="2400" dirty="0">
                <a:solidFill>
                  <a:schemeClr val="lt1"/>
                </a:solidFill>
              </a:rPr>
              <a:t>15% bevorzugen das Pflegeheim </a:t>
            </a:r>
            <a:endParaRPr lang="de-AT" sz="2400" dirty="0">
              <a:solidFill>
                <a:schemeClr val="lt1"/>
              </a:solidFill>
            </a:endParaRPr>
          </a:p>
          <a:p>
            <a:pPr marL="342900" indent="-342900">
              <a:buFont typeface="Symbol" pitchFamily="18" charset="2"/>
              <a:buChar char="-"/>
            </a:pPr>
            <a:endParaRPr lang="de-AT" sz="2400" dirty="0">
              <a:solidFill>
                <a:schemeClr val="lt1"/>
              </a:solidFill>
            </a:endParaRPr>
          </a:p>
          <a:p>
            <a:pPr marL="342900" indent="-342900">
              <a:buFont typeface="Symbol" pitchFamily="18" charset="2"/>
              <a:buChar char="-"/>
            </a:pPr>
            <a:endParaRPr lang="de-AT" sz="2400" dirty="0">
              <a:solidFill>
                <a:schemeClr val="lt1"/>
              </a:solidFill>
            </a:endParaRPr>
          </a:p>
        </p:txBody>
      </p:sp>
      <p:sp>
        <p:nvSpPr>
          <p:cNvPr id="5" name="Rechteck 4"/>
          <p:cNvSpPr/>
          <p:nvPr/>
        </p:nvSpPr>
        <p:spPr>
          <a:xfrm>
            <a:off x="6444" y="288033"/>
            <a:ext cx="1637944" cy="246221"/>
          </a:xfrm>
          <a:prstGeom prst="rect">
            <a:avLst/>
          </a:prstGeom>
        </p:spPr>
        <p:txBody>
          <a:bodyPr wrap="square">
            <a:spAutoFit/>
          </a:bodyPr>
          <a:lstStyle/>
          <a:p>
            <a:r>
              <a:rPr lang="de-DE" sz="1000" dirty="0" smtClean="0"/>
              <a:t>Dr. Stefan Szalachy, M. A.</a:t>
            </a:r>
            <a:endParaRPr lang="de-DE" sz="1000" dirty="0"/>
          </a:p>
        </p:txBody>
      </p:sp>
      <p:pic>
        <p:nvPicPr>
          <p:cNvPr id="6" name="Picture 2" descr="Z:\DATEN\Marvan\Logos\logoMagicbad_Schriftzug.jpg"/>
          <p:cNvPicPr>
            <a:picLocks noChangeAspect="1" noChangeArrowheads="1"/>
          </p:cNvPicPr>
          <p:nvPr/>
        </p:nvPicPr>
        <p:blipFill>
          <a:blip r:embed="rId3" cstate="print"/>
          <a:srcRect/>
          <a:stretch>
            <a:fillRect/>
          </a:stretch>
        </p:blipFill>
        <p:spPr bwMode="auto">
          <a:xfrm>
            <a:off x="7776504" y="20883"/>
            <a:ext cx="1332000" cy="527797"/>
          </a:xfrm>
          <a:prstGeom prst="rect">
            <a:avLst/>
          </a:prstGeom>
          <a:noFill/>
        </p:spPr>
      </p:pic>
    </p:spTree>
    <p:extLst>
      <p:ext uri="{BB962C8B-B14F-4D97-AF65-F5344CB8AC3E}">
        <p14:creationId xmlns:p14="http://schemas.microsoft.com/office/powerpoint/2010/main" xmlns="" val="14415064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885</Words>
  <Application>Microsoft Office PowerPoint</Application>
  <PresentationFormat>Bildschirmpräsentation (4:3)</PresentationFormat>
  <Paragraphs>250</Paragraphs>
  <Slides>28</Slides>
  <Notes>1</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Larissa-Design</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S.Schindler</dc:creator>
  <cp:lastModifiedBy>C.Halik</cp:lastModifiedBy>
  <cp:revision>53</cp:revision>
  <cp:lastPrinted>2014-05-04T14:23:31Z</cp:lastPrinted>
  <dcterms:created xsi:type="dcterms:W3CDTF">2014-05-02T09:37:39Z</dcterms:created>
  <dcterms:modified xsi:type="dcterms:W3CDTF">2014-06-02T07:32:11Z</dcterms:modified>
</cp:coreProperties>
</file>